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030" autoAdjust="0"/>
  </p:normalViewPr>
  <p:slideViewPr>
    <p:cSldViewPr>
      <p:cViewPr>
        <p:scale>
          <a:sx n="64" d="100"/>
          <a:sy n="64" d="100"/>
        </p:scale>
        <p:origin x="-299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687C06-9357-41A6-A507-1048AAA28DF1}" type="datetimeFigureOut">
              <a:rPr lang="en-US" smtClean="0"/>
              <a:t>2/21/2014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B3D785-0BA3-46FE-ACAF-3B5421976C43}" type="slidenum">
              <a:rPr lang="en-US" smtClean="0"/>
              <a:t>‹#›</a:t>
            </a:fld>
            <a:endParaRPr lang="en-US"/>
          </a:p>
        </p:txBody>
      </p:sp>
    </p:spTree>
    <p:extLst>
      <p:ext uri="{BB962C8B-B14F-4D97-AF65-F5344CB8AC3E}">
        <p14:creationId xmlns:p14="http://schemas.microsoft.com/office/powerpoint/2010/main" val="1330626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DF4A35-CC8D-EF4F-8032-8E6B1B69E558}" type="slidenum">
              <a:rPr lang="en-US" smtClean="0"/>
              <a:t>1</a:t>
            </a:fld>
            <a:endParaRPr lang="en-US"/>
          </a:p>
        </p:txBody>
      </p:sp>
    </p:spTree>
    <p:extLst>
      <p:ext uri="{BB962C8B-B14F-4D97-AF65-F5344CB8AC3E}">
        <p14:creationId xmlns:p14="http://schemas.microsoft.com/office/powerpoint/2010/main" val="190145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three tracks</a:t>
            </a:r>
            <a:r>
              <a:rPr lang="en-US" baseline="0" dirty="0" smtClean="0"/>
              <a:t> represent the content that will be presented at the meeting…All with an emphasis on helping growers take home from the Congress very practical conservation solutions to their farms.</a:t>
            </a:r>
          </a:p>
          <a:p>
            <a:endParaRPr lang="en-US" baseline="0" dirty="0" smtClean="0"/>
          </a:p>
          <a:p>
            <a:r>
              <a:rPr lang="en-US" sz="1200" kern="1200" dirty="0" smtClean="0">
                <a:solidFill>
                  <a:schemeClr val="tx1"/>
                </a:solidFill>
                <a:effectLst/>
                <a:latin typeface="+mn-lt"/>
                <a:ea typeface="+mn-ea"/>
                <a:cs typeface="+mn-cs"/>
              </a:rPr>
              <a:t>GROWING MORE, MORE EFFICIENTLY</a:t>
            </a:r>
          </a:p>
          <a:p>
            <a:r>
              <a:rPr lang="en-US" sz="1200" kern="1200" dirty="0" smtClean="0">
                <a:solidFill>
                  <a:schemeClr val="tx1"/>
                </a:solidFill>
                <a:effectLst/>
                <a:latin typeface="+mn-lt"/>
                <a:ea typeface="+mn-ea"/>
                <a:cs typeface="+mn-cs"/>
              </a:rPr>
              <a:t>The term Sustainable Intensification describes producing higher yields while lowering the amount of inputs required per unit. Recent changes in commodity prices have renewed the focus on efficient utilization of our economic and environmental resources.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WEATHERPROOFING CROPS</a:t>
            </a:r>
          </a:p>
          <a:p>
            <a:r>
              <a:rPr lang="en-US" sz="1200" kern="1200" dirty="0" smtClean="0">
                <a:solidFill>
                  <a:schemeClr val="tx1"/>
                </a:solidFill>
                <a:effectLst/>
                <a:latin typeface="+mn-lt"/>
                <a:ea typeface="+mn-ea"/>
                <a:cs typeface="+mn-cs"/>
              </a:rPr>
              <a:t>Climate Resilient Systems  are built to withstand challenging weather patterns that are constantly changing. While no crop can be completely weatherproof, changes in management and conservation practices can be made to improve the ability of crops to withstand unfavorable conditions.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INCREASING ADOPTION THROUGH INNOVATION</a:t>
            </a:r>
          </a:p>
          <a:p>
            <a:r>
              <a:rPr lang="en-US" sz="1200" kern="1200" dirty="0" smtClean="0">
                <a:solidFill>
                  <a:schemeClr val="tx1"/>
                </a:solidFill>
                <a:effectLst/>
                <a:latin typeface="+mn-lt"/>
                <a:ea typeface="+mn-ea"/>
                <a:cs typeface="+mn-cs"/>
              </a:rPr>
              <a:t>Transferring technology and knowledge to farmers is essential in establishing sustainable practices as the standard in agriculture worldwide. To achieve this goal, sharing ideas for quick implementation of conservation agriculture is needed. </a:t>
            </a:r>
          </a:p>
          <a:p>
            <a:endParaRPr lang="en-US" dirty="0"/>
          </a:p>
        </p:txBody>
      </p:sp>
      <p:sp>
        <p:nvSpPr>
          <p:cNvPr id="4" name="Slide Number Placeholder 3"/>
          <p:cNvSpPr>
            <a:spLocks noGrp="1"/>
          </p:cNvSpPr>
          <p:nvPr>
            <p:ph type="sldNum" sz="quarter" idx="10"/>
          </p:nvPr>
        </p:nvSpPr>
        <p:spPr/>
        <p:txBody>
          <a:bodyPr/>
          <a:lstStyle/>
          <a:p>
            <a:fld id="{13DF4A35-CC8D-EF4F-8032-8E6B1B69E558}" type="slidenum">
              <a:rPr lang="en-US" smtClean="0"/>
              <a:t>2</a:t>
            </a:fld>
            <a:endParaRPr lang="en-US"/>
          </a:p>
        </p:txBody>
      </p:sp>
    </p:spTree>
    <p:extLst>
      <p:ext uri="{BB962C8B-B14F-4D97-AF65-F5344CB8AC3E}">
        <p14:creationId xmlns:p14="http://schemas.microsoft.com/office/powerpoint/2010/main" val="1517652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replaced standard research</a:t>
            </a:r>
            <a:r>
              <a:rPr lang="en-US" baseline="0" dirty="0" smtClean="0"/>
              <a:t> presentations with a faster paced format to keep growers engaged. The rapid fire 15 minute presentation will create an opportunity to showcase more new ideas, deliver more value to attendees, and provide a higher level of interactivity.</a:t>
            </a:r>
          </a:p>
          <a:p>
            <a:endParaRPr lang="en-US" baseline="0" dirty="0" smtClean="0"/>
          </a:p>
          <a:p>
            <a:r>
              <a:rPr lang="en-US" baseline="0" dirty="0" smtClean="0"/>
              <a:t>TRADE SHOW – companies display their innovative equipment, products and technology to help CA growers be productive, efficient and profitable</a:t>
            </a:r>
          </a:p>
          <a:p>
            <a:endParaRPr lang="en-US" baseline="0" dirty="0" smtClean="0"/>
          </a:p>
          <a:p>
            <a:r>
              <a:rPr lang="en-US" baseline="0" dirty="0" smtClean="0"/>
              <a:t>PANEL DISCUSSIONS – North American and World perspectives on CA, nutrient stewardship, future opportunities in CA and more</a:t>
            </a:r>
          </a:p>
          <a:p>
            <a:endParaRPr lang="en-US" baseline="0" dirty="0" smtClean="0"/>
          </a:p>
          <a:p>
            <a:r>
              <a:rPr lang="en-US" baseline="0" dirty="0" smtClean="0"/>
              <a:t>POSTER SESSIONS  --  top researchers from around the world tackling conservation challenges with innovative solutions</a:t>
            </a:r>
          </a:p>
          <a:p>
            <a:endParaRPr lang="en-US" baseline="0" dirty="0" smtClean="0"/>
          </a:p>
          <a:p>
            <a:r>
              <a:rPr lang="en-US" baseline="0" dirty="0" smtClean="0"/>
              <a:t>GREAT NETWORKING – connect with growers, researchers, ag advisors/consultants, NGOs, government representatives and more who all share common goal of increasing implementation of conservation agriculture </a:t>
            </a:r>
            <a:endParaRPr lang="en-US" dirty="0"/>
          </a:p>
        </p:txBody>
      </p:sp>
      <p:sp>
        <p:nvSpPr>
          <p:cNvPr id="4" name="Slide Number Placeholder 3"/>
          <p:cNvSpPr>
            <a:spLocks noGrp="1"/>
          </p:cNvSpPr>
          <p:nvPr>
            <p:ph type="sldNum" sz="quarter" idx="10"/>
          </p:nvPr>
        </p:nvSpPr>
        <p:spPr/>
        <p:txBody>
          <a:bodyPr/>
          <a:lstStyle/>
          <a:p>
            <a:fld id="{13DF4A35-CC8D-EF4F-8032-8E6B1B69E558}" type="slidenum">
              <a:rPr lang="en-US" smtClean="0"/>
              <a:t>3</a:t>
            </a:fld>
            <a:endParaRPr lang="en-US"/>
          </a:p>
        </p:txBody>
      </p:sp>
    </p:spTree>
    <p:extLst>
      <p:ext uri="{BB962C8B-B14F-4D97-AF65-F5344CB8AC3E}">
        <p14:creationId xmlns:p14="http://schemas.microsoft.com/office/powerpoint/2010/main" val="1706588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3DF4A35-CC8D-EF4F-8032-8E6B1B69E558}" type="slidenum">
              <a:rPr lang="en-US" smtClean="0"/>
              <a:t>4</a:t>
            </a:fld>
            <a:endParaRPr lang="en-US"/>
          </a:p>
        </p:txBody>
      </p:sp>
    </p:spTree>
    <p:extLst>
      <p:ext uri="{BB962C8B-B14F-4D97-AF65-F5344CB8AC3E}">
        <p14:creationId xmlns:p14="http://schemas.microsoft.com/office/powerpoint/2010/main" val="1901456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B3FC4E-2D2F-4A07-9A33-14A3F33076ED}" type="datetimeFigureOut">
              <a:rPr lang="en-US" smtClean="0"/>
              <a:t>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2256821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3FC4E-2D2F-4A07-9A33-14A3F33076ED}" type="datetimeFigureOut">
              <a:rPr lang="en-US" smtClean="0"/>
              <a:t>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822002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3FC4E-2D2F-4A07-9A33-14A3F33076ED}" type="datetimeFigureOut">
              <a:rPr lang="en-US" smtClean="0"/>
              <a:t>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1033668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3FC4E-2D2F-4A07-9A33-14A3F33076ED}" type="datetimeFigureOut">
              <a:rPr lang="en-US" smtClean="0"/>
              <a:t>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2486143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B3FC4E-2D2F-4A07-9A33-14A3F33076ED}" type="datetimeFigureOut">
              <a:rPr lang="en-US" smtClean="0"/>
              <a:t>2/21/2014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3517962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B3FC4E-2D2F-4A07-9A33-14A3F33076ED}" type="datetimeFigureOut">
              <a:rPr lang="en-US" smtClean="0"/>
              <a:t>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2606896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B3FC4E-2D2F-4A07-9A33-14A3F33076ED}" type="datetimeFigureOut">
              <a:rPr lang="en-US" smtClean="0"/>
              <a:t>2/21/2014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3983075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B3FC4E-2D2F-4A07-9A33-14A3F33076ED}" type="datetimeFigureOut">
              <a:rPr lang="en-US" smtClean="0"/>
              <a:t>2/21/2014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526031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B3FC4E-2D2F-4A07-9A33-14A3F33076ED}" type="datetimeFigureOut">
              <a:rPr lang="en-US" smtClean="0"/>
              <a:t>2/21/2014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4087677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3FC4E-2D2F-4A07-9A33-14A3F33076ED}" type="datetimeFigureOut">
              <a:rPr lang="en-US" smtClean="0"/>
              <a:t>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572046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3FC4E-2D2F-4A07-9A33-14A3F33076ED}" type="datetimeFigureOut">
              <a:rPr lang="en-US" smtClean="0"/>
              <a:t>2/21/2014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8EC254-27BA-43D3-A396-EE0A7D3529F1}" type="slidenum">
              <a:rPr lang="en-US" smtClean="0"/>
              <a:t>‹#›</a:t>
            </a:fld>
            <a:endParaRPr lang="en-US"/>
          </a:p>
        </p:txBody>
      </p:sp>
    </p:spTree>
    <p:extLst>
      <p:ext uri="{BB962C8B-B14F-4D97-AF65-F5344CB8AC3E}">
        <p14:creationId xmlns:p14="http://schemas.microsoft.com/office/powerpoint/2010/main" val="4018748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B3FC4E-2D2F-4A07-9A33-14A3F33076ED}" type="datetimeFigureOut">
              <a:rPr lang="en-US" smtClean="0"/>
              <a:t>2/21/2014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8EC254-27BA-43D3-A396-EE0A7D3529F1}" type="slidenum">
              <a:rPr lang="en-US" smtClean="0"/>
              <a:t>‹#›</a:t>
            </a:fld>
            <a:endParaRPr lang="en-US"/>
          </a:p>
        </p:txBody>
      </p:sp>
    </p:spTree>
    <p:extLst>
      <p:ext uri="{BB962C8B-B14F-4D97-AF65-F5344CB8AC3E}">
        <p14:creationId xmlns:p14="http://schemas.microsoft.com/office/powerpoint/2010/main" val="2427995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CCA-logo-final.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294" y="1372575"/>
            <a:ext cx="7685413" cy="1787769"/>
          </a:xfrm>
          <a:prstGeom prst="rect">
            <a:avLst/>
          </a:prstGeom>
        </p:spPr>
      </p:pic>
      <p:sp>
        <p:nvSpPr>
          <p:cNvPr id="5" name="Subtitle 2"/>
          <p:cNvSpPr>
            <a:spLocks noGrp="1"/>
          </p:cNvSpPr>
          <p:nvPr>
            <p:ph type="subTitle" idx="1"/>
          </p:nvPr>
        </p:nvSpPr>
        <p:spPr>
          <a:xfrm>
            <a:off x="2590800" y="457200"/>
            <a:ext cx="3927967" cy="480731"/>
          </a:xfrm>
        </p:spPr>
        <p:txBody>
          <a:bodyPr>
            <a:normAutofit/>
          </a:bodyPr>
          <a:lstStyle/>
          <a:p>
            <a:pPr algn="r"/>
            <a:r>
              <a:rPr lang="en-US" sz="1800" dirty="0" smtClean="0">
                <a:solidFill>
                  <a:schemeClr val="bg1">
                    <a:lumMod val="65000"/>
                  </a:schemeClr>
                </a:solidFill>
                <a:latin typeface="Arial"/>
                <a:cs typeface="Arial"/>
              </a:rPr>
              <a:t>Winnipeg, MB</a:t>
            </a:r>
            <a:r>
              <a:rPr lang="en-US" sz="1800" dirty="0">
                <a:solidFill>
                  <a:schemeClr val="bg1">
                    <a:lumMod val="65000"/>
                  </a:schemeClr>
                </a:solidFill>
                <a:latin typeface="Arial"/>
                <a:cs typeface="Arial"/>
              </a:rPr>
              <a:t> </a:t>
            </a:r>
            <a:r>
              <a:rPr lang="en-US" sz="1800" dirty="0" smtClean="0">
                <a:solidFill>
                  <a:schemeClr val="bg1">
                    <a:lumMod val="65000"/>
                  </a:schemeClr>
                </a:solidFill>
                <a:latin typeface="Arial"/>
                <a:cs typeface="Arial"/>
              </a:rPr>
              <a:t>/ June 22-25, 2014</a:t>
            </a:r>
            <a:endParaRPr lang="en-US" sz="1800" dirty="0">
              <a:solidFill>
                <a:schemeClr val="bg1">
                  <a:lumMod val="65000"/>
                </a:schemeClr>
              </a:solidFill>
              <a:latin typeface="Arial"/>
              <a:cs typeface="Arial"/>
            </a:endParaRPr>
          </a:p>
        </p:txBody>
      </p:sp>
      <p:cxnSp>
        <p:nvCxnSpPr>
          <p:cNvPr id="9" name="Straight Connector 8"/>
          <p:cNvCxnSpPr/>
          <p:nvPr/>
        </p:nvCxnSpPr>
        <p:spPr>
          <a:xfrm flipH="1">
            <a:off x="729294" y="3209189"/>
            <a:ext cx="7594091"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descr="birdseye-shot.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19400" y="5147090"/>
            <a:ext cx="2590800" cy="2025479"/>
          </a:xfrm>
          <a:prstGeom prst="rect">
            <a:avLst/>
          </a:prstGeom>
          <a:ln>
            <a:noFill/>
          </a:ln>
        </p:spPr>
      </p:pic>
      <p:sp>
        <p:nvSpPr>
          <p:cNvPr id="7" name="Rectangle 6"/>
          <p:cNvSpPr/>
          <p:nvPr/>
        </p:nvSpPr>
        <p:spPr>
          <a:xfrm>
            <a:off x="0" y="4728308"/>
            <a:ext cx="9144000" cy="514238"/>
          </a:xfrm>
          <a:prstGeom prst="rect">
            <a:avLst/>
          </a:prstGeom>
          <a:solidFill>
            <a:srgbClr val="0093D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4730_self_propelled_sprayer_461299_642x462.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5925" y="5257800"/>
            <a:ext cx="2872110" cy="1858595"/>
          </a:xfrm>
          <a:prstGeom prst="rect">
            <a:avLst/>
          </a:prstGeom>
        </p:spPr>
      </p:pic>
      <p:pic>
        <p:nvPicPr>
          <p:cNvPr id="2" name="Picture 1" descr="2011-08-25_Case_IH_30_Series_Axial_Flow_Combine_Photo_1.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21300" y="5242545"/>
            <a:ext cx="3822700" cy="1758764"/>
          </a:xfrm>
          <a:prstGeom prst="rect">
            <a:avLst/>
          </a:prstGeom>
        </p:spPr>
      </p:pic>
      <p:sp>
        <p:nvSpPr>
          <p:cNvPr id="11" name="Subtitle 2"/>
          <p:cNvSpPr txBox="1">
            <a:spLocks/>
          </p:cNvSpPr>
          <p:nvPr/>
        </p:nvSpPr>
        <p:spPr>
          <a:xfrm>
            <a:off x="762000" y="3276600"/>
            <a:ext cx="7652364" cy="113722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2400" b="1" dirty="0" smtClean="0">
                <a:solidFill>
                  <a:srgbClr val="008000"/>
                </a:solidFill>
                <a:latin typeface="Arial"/>
                <a:cs typeface="Arial"/>
              </a:rPr>
              <a:t>EARLY REGISTRATION discount ends April 1, 2014</a:t>
            </a:r>
          </a:p>
          <a:p>
            <a:r>
              <a:rPr lang="en-US" sz="2400" b="1" dirty="0" smtClean="0">
                <a:solidFill>
                  <a:srgbClr val="008000"/>
                </a:solidFill>
                <a:latin typeface="Arial"/>
                <a:cs typeface="Arial"/>
              </a:rPr>
              <a:t>Register today www.wcca6.org</a:t>
            </a:r>
            <a:endParaRPr lang="en-US" sz="2400" b="1" dirty="0">
              <a:solidFill>
                <a:srgbClr val="008000"/>
              </a:solidFill>
              <a:latin typeface="Arial"/>
              <a:cs typeface="Arial"/>
            </a:endParaRPr>
          </a:p>
        </p:txBody>
      </p:sp>
      <p:sp>
        <p:nvSpPr>
          <p:cNvPr id="6" name="Title 1"/>
          <p:cNvSpPr txBox="1">
            <a:spLocks/>
          </p:cNvSpPr>
          <p:nvPr/>
        </p:nvSpPr>
        <p:spPr>
          <a:xfrm>
            <a:off x="-6160" y="4679463"/>
            <a:ext cx="9150160" cy="6217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800" b="1" spc="250" dirty="0" smtClean="0">
                <a:solidFill>
                  <a:srgbClr val="F1EDB7"/>
                </a:solidFill>
                <a:latin typeface="Arial"/>
                <a:cs typeface="Arial"/>
              </a:rPr>
              <a:t>LEARN WHAT’S NEW IN CONSERVATION AGRICULTURE</a:t>
            </a:r>
            <a:endParaRPr lang="en-US" sz="1800" b="1" spc="250" dirty="0">
              <a:solidFill>
                <a:srgbClr val="F1EDB7"/>
              </a:solidFill>
              <a:latin typeface="Arial"/>
              <a:cs typeface="Arial"/>
            </a:endParaRPr>
          </a:p>
        </p:txBody>
      </p:sp>
    </p:spTree>
    <p:extLst>
      <p:ext uri="{BB962C8B-B14F-4D97-AF65-F5344CB8AC3E}">
        <p14:creationId xmlns:p14="http://schemas.microsoft.com/office/powerpoint/2010/main" val="3865711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1385" cy="7131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8"/>
          <p:cNvSpPr>
            <a:spLocks noGrp="1"/>
          </p:cNvSpPr>
          <p:nvPr>
            <p:ph type="title"/>
          </p:nvPr>
        </p:nvSpPr>
        <p:spPr>
          <a:xfrm>
            <a:off x="1260230" y="234460"/>
            <a:ext cx="5199185" cy="605692"/>
          </a:xfrm>
        </p:spPr>
        <p:txBody>
          <a:bodyPr>
            <a:normAutofit fontScale="90000"/>
          </a:bodyPr>
          <a:lstStyle/>
          <a:p>
            <a:pPr algn="l"/>
            <a:r>
              <a:rPr lang="en-US" sz="3600" b="1" dirty="0" smtClean="0">
                <a:latin typeface="Arial"/>
                <a:cs typeface="Arial"/>
              </a:rPr>
              <a:t>TOPICS</a:t>
            </a:r>
            <a:endParaRPr lang="en-US" sz="3600" b="1" dirty="0">
              <a:latin typeface="Arial"/>
              <a:cs typeface="Arial"/>
            </a:endParaRPr>
          </a:p>
        </p:txBody>
      </p:sp>
      <p:sp>
        <p:nvSpPr>
          <p:cNvPr id="6" name="Rectangle 5"/>
          <p:cNvSpPr/>
          <p:nvPr/>
        </p:nvSpPr>
        <p:spPr>
          <a:xfrm>
            <a:off x="0" y="1"/>
            <a:ext cx="1211385" cy="7131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064846" y="1"/>
            <a:ext cx="146539" cy="713151"/>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9"/>
          <p:cNvSpPr txBox="1">
            <a:spLocks/>
          </p:cNvSpPr>
          <p:nvPr/>
        </p:nvSpPr>
        <p:spPr>
          <a:xfrm>
            <a:off x="1336431" y="1209425"/>
            <a:ext cx="7807569" cy="363610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smtClean="0">
                <a:solidFill>
                  <a:schemeClr val="tx1">
                    <a:lumMod val="50000"/>
                    <a:lumOff val="50000"/>
                  </a:schemeClr>
                </a:solidFill>
                <a:latin typeface="Arial"/>
                <a:cs typeface="Arial"/>
              </a:rPr>
              <a:t>GROWING MORE WITH LESS</a:t>
            </a:r>
          </a:p>
          <a:p>
            <a:pPr marL="457200" lvl="1" indent="0">
              <a:buNone/>
            </a:pPr>
            <a:r>
              <a:rPr lang="en-US" sz="2500" dirty="0" smtClean="0">
                <a:solidFill>
                  <a:schemeClr val="tx1">
                    <a:lumMod val="50000"/>
                    <a:lumOff val="50000"/>
                  </a:schemeClr>
                </a:solidFill>
                <a:latin typeface="Arial"/>
                <a:cs typeface="Arial"/>
              </a:rPr>
              <a:t>= Sustainable Intensification</a:t>
            </a:r>
          </a:p>
          <a:p>
            <a:pPr marL="457200" lvl="1" indent="0">
              <a:buNone/>
            </a:pPr>
            <a:endParaRPr lang="en-US" sz="2500" dirty="0" smtClean="0">
              <a:solidFill>
                <a:schemeClr val="tx1">
                  <a:lumMod val="50000"/>
                  <a:lumOff val="50000"/>
                </a:schemeClr>
              </a:solidFill>
              <a:latin typeface="Arial"/>
              <a:cs typeface="Arial"/>
            </a:endParaRPr>
          </a:p>
          <a:p>
            <a:pPr marL="0" indent="0">
              <a:lnSpc>
                <a:spcPct val="150000"/>
              </a:lnSpc>
              <a:spcBef>
                <a:spcPts val="900"/>
              </a:spcBef>
              <a:buFont typeface="Arial"/>
              <a:buNone/>
            </a:pPr>
            <a:r>
              <a:rPr lang="en-US" dirty="0" smtClean="0">
                <a:solidFill>
                  <a:schemeClr val="tx1">
                    <a:lumMod val="50000"/>
                    <a:lumOff val="50000"/>
                  </a:schemeClr>
                </a:solidFill>
                <a:latin typeface="Arial"/>
                <a:cs typeface="Arial"/>
              </a:rPr>
              <a:t>WEATHERPROOFING AGRICULTURE</a:t>
            </a:r>
          </a:p>
          <a:p>
            <a:pPr marL="457200" lvl="1" indent="0">
              <a:lnSpc>
                <a:spcPct val="70000"/>
              </a:lnSpc>
              <a:buNone/>
            </a:pPr>
            <a:r>
              <a:rPr lang="en-US" sz="2500" dirty="0" smtClean="0">
                <a:solidFill>
                  <a:schemeClr val="tx1">
                    <a:lumMod val="50000"/>
                    <a:lumOff val="50000"/>
                  </a:schemeClr>
                </a:solidFill>
                <a:latin typeface="Arial"/>
                <a:cs typeface="Arial"/>
              </a:rPr>
              <a:t>= Climate Resilient Systems</a:t>
            </a:r>
          </a:p>
          <a:p>
            <a:pPr marL="457200" lvl="1" indent="0">
              <a:lnSpc>
                <a:spcPct val="70000"/>
              </a:lnSpc>
              <a:buNone/>
            </a:pPr>
            <a:endParaRPr lang="en-US" sz="2500" dirty="0" smtClean="0">
              <a:solidFill>
                <a:schemeClr val="tx1">
                  <a:lumMod val="50000"/>
                  <a:lumOff val="50000"/>
                </a:schemeClr>
              </a:solidFill>
              <a:latin typeface="Arial"/>
              <a:cs typeface="Arial"/>
            </a:endParaRPr>
          </a:p>
          <a:p>
            <a:pPr marL="457200" lvl="1" indent="0">
              <a:lnSpc>
                <a:spcPct val="70000"/>
              </a:lnSpc>
              <a:buNone/>
            </a:pPr>
            <a:endParaRPr lang="en-US" sz="2500" dirty="0" smtClean="0">
              <a:solidFill>
                <a:schemeClr val="tx1">
                  <a:lumMod val="50000"/>
                  <a:lumOff val="50000"/>
                </a:schemeClr>
              </a:solidFill>
              <a:latin typeface="Arial"/>
              <a:cs typeface="Arial"/>
            </a:endParaRPr>
          </a:p>
          <a:p>
            <a:pPr marL="0" indent="0">
              <a:lnSpc>
                <a:spcPct val="70000"/>
              </a:lnSpc>
              <a:buNone/>
            </a:pPr>
            <a:r>
              <a:rPr lang="en-US" sz="2800" dirty="0" smtClean="0">
                <a:solidFill>
                  <a:schemeClr val="tx1">
                    <a:lumMod val="50000"/>
                    <a:lumOff val="50000"/>
                  </a:schemeClr>
                </a:solidFill>
                <a:latin typeface="Arial"/>
                <a:cs typeface="Arial"/>
              </a:rPr>
              <a:t>INCREASING ADOPTION THROUGH </a:t>
            </a:r>
          </a:p>
          <a:p>
            <a:pPr marL="0" indent="0">
              <a:lnSpc>
                <a:spcPct val="70000"/>
              </a:lnSpc>
              <a:buNone/>
            </a:pPr>
            <a:r>
              <a:rPr lang="en-US" sz="2800" dirty="0" smtClean="0">
                <a:solidFill>
                  <a:schemeClr val="tx1">
                    <a:lumMod val="50000"/>
                    <a:lumOff val="50000"/>
                  </a:schemeClr>
                </a:solidFill>
                <a:latin typeface="Arial"/>
                <a:cs typeface="Arial"/>
              </a:rPr>
              <a:t>INNOVATION</a:t>
            </a:r>
          </a:p>
          <a:p>
            <a:pPr marL="457200" lvl="1" indent="0">
              <a:lnSpc>
                <a:spcPct val="90000"/>
              </a:lnSpc>
              <a:buNone/>
            </a:pPr>
            <a:r>
              <a:rPr lang="en-US" sz="2500" dirty="0" smtClean="0">
                <a:solidFill>
                  <a:schemeClr val="tx1">
                    <a:lumMod val="50000"/>
                    <a:lumOff val="50000"/>
                  </a:schemeClr>
                </a:solidFill>
                <a:latin typeface="Arial"/>
                <a:cs typeface="Arial"/>
              </a:rPr>
              <a:t>= Knowledge sharing</a:t>
            </a:r>
          </a:p>
          <a:p>
            <a:pPr marL="457200" lvl="1" indent="0">
              <a:lnSpc>
                <a:spcPct val="70000"/>
              </a:lnSpc>
              <a:buNone/>
            </a:pPr>
            <a:r>
              <a:rPr lang="en-US" sz="2500" dirty="0" smtClean="0">
                <a:solidFill>
                  <a:schemeClr val="tx1">
                    <a:lumMod val="50000"/>
                    <a:lumOff val="50000"/>
                  </a:schemeClr>
                </a:solidFill>
                <a:latin typeface="Arial"/>
                <a:cs typeface="Arial"/>
              </a:rPr>
              <a:t>= Faster implementation</a:t>
            </a:r>
          </a:p>
        </p:txBody>
      </p:sp>
      <p:cxnSp>
        <p:nvCxnSpPr>
          <p:cNvPr id="9" name="Straight Connector 8"/>
          <p:cNvCxnSpPr/>
          <p:nvPr/>
        </p:nvCxnSpPr>
        <p:spPr>
          <a:xfrm flipH="1">
            <a:off x="1336432" y="2600564"/>
            <a:ext cx="6322645"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336432" y="4087434"/>
            <a:ext cx="6322645"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5931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1"/>
            <a:ext cx="1211385" cy="71315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8"/>
          <p:cNvSpPr>
            <a:spLocks noGrp="1"/>
          </p:cNvSpPr>
          <p:nvPr>
            <p:ph type="title"/>
          </p:nvPr>
        </p:nvSpPr>
        <p:spPr>
          <a:xfrm>
            <a:off x="1260230" y="234460"/>
            <a:ext cx="5199185" cy="605692"/>
          </a:xfrm>
        </p:spPr>
        <p:txBody>
          <a:bodyPr>
            <a:normAutofit fontScale="90000"/>
          </a:bodyPr>
          <a:lstStyle/>
          <a:p>
            <a:pPr algn="l"/>
            <a:r>
              <a:rPr lang="en-US" sz="3600" b="1" dirty="0" smtClean="0">
                <a:latin typeface="Arial"/>
                <a:cs typeface="Arial"/>
              </a:rPr>
              <a:t>WCCA is</a:t>
            </a:r>
            <a:endParaRPr lang="en-US" sz="3600" b="1" dirty="0">
              <a:latin typeface="Arial"/>
              <a:cs typeface="Arial"/>
            </a:endParaRPr>
          </a:p>
        </p:txBody>
      </p:sp>
      <p:sp>
        <p:nvSpPr>
          <p:cNvPr id="5" name="Content Placeholder 9"/>
          <p:cNvSpPr>
            <a:spLocks noGrp="1"/>
          </p:cNvSpPr>
          <p:nvPr>
            <p:ph sz="half" idx="1"/>
          </p:nvPr>
        </p:nvSpPr>
        <p:spPr>
          <a:xfrm>
            <a:off x="1336433" y="1066800"/>
            <a:ext cx="7299569" cy="5404343"/>
          </a:xfrm>
        </p:spPr>
        <p:txBody>
          <a:bodyPr>
            <a:noAutofit/>
          </a:bodyPr>
          <a:lstStyle/>
          <a:p>
            <a:pPr marL="0" indent="0">
              <a:spcBef>
                <a:spcPts val="600"/>
              </a:spcBef>
              <a:buNone/>
            </a:pPr>
            <a:r>
              <a:rPr lang="en-US" dirty="0" smtClean="0">
                <a:solidFill>
                  <a:srgbClr val="7F7F7F"/>
                </a:solidFill>
                <a:latin typeface="Arial"/>
                <a:cs typeface="Arial"/>
              </a:rPr>
              <a:t>RAPID FIRE 15-MINUTE </a:t>
            </a:r>
          </a:p>
          <a:p>
            <a:pPr marL="0" indent="0">
              <a:lnSpc>
                <a:spcPct val="70000"/>
              </a:lnSpc>
              <a:spcBef>
                <a:spcPts val="600"/>
              </a:spcBef>
              <a:buNone/>
            </a:pPr>
            <a:r>
              <a:rPr lang="en-US" dirty="0" smtClean="0">
                <a:solidFill>
                  <a:srgbClr val="7F7F7F"/>
                </a:solidFill>
                <a:latin typeface="Arial"/>
                <a:cs typeface="Arial"/>
              </a:rPr>
              <a:t>PRESENTATION FORMAT</a:t>
            </a:r>
          </a:p>
          <a:p>
            <a:pPr marL="0" indent="0">
              <a:lnSpc>
                <a:spcPct val="70000"/>
              </a:lnSpc>
              <a:spcBef>
                <a:spcPts val="600"/>
              </a:spcBef>
              <a:buNone/>
            </a:pPr>
            <a:endParaRPr lang="en-US" dirty="0">
              <a:solidFill>
                <a:srgbClr val="7F7F7F"/>
              </a:solidFill>
              <a:latin typeface="Arial"/>
              <a:cs typeface="Arial"/>
            </a:endParaRPr>
          </a:p>
          <a:p>
            <a:pPr marL="0" indent="0">
              <a:spcBef>
                <a:spcPts val="600"/>
              </a:spcBef>
              <a:buNone/>
            </a:pPr>
            <a:r>
              <a:rPr lang="en-US" dirty="0" smtClean="0">
                <a:solidFill>
                  <a:srgbClr val="7F7F7F"/>
                </a:solidFill>
                <a:latin typeface="Arial"/>
                <a:cs typeface="Arial"/>
              </a:rPr>
              <a:t>TRADE SHOW </a:t>
            </a:r>
          </a:p>
          <a:p>
            <a:pPr marL="0" indent="0">
              <a:spcBef>
                <a:spcPts val="600"/>
              </a:spcBef>
              <a:buNone/>
            </a:pPr>
            <a:endParaRPr lang="en-US" dirty="0">
              <a:solidFill>
                <a:srgbClr val="7F7F7F"/>
              </a:solidFill>
              <a:latin typeface="Arial"/>
              <a:cs typeface="Arial"/>
            </a:endParaRPr>
          </a:p>
          <a:p>
            <a:pPr marL="0" indent="0">
              <a:spcBef>
                <a:spcPts val="600"/>
              </a:spcBef>
              <a:buNone/>
            </a:pPr>
            <a:r>
              <a:rPr lang="en-US" dirty="0" smtClean="0">
                <a:solidFill>
                  <a:srgbClr val="7F7F7F"/>
                </a:solidFill>
                <a:latin typeface="Arial"/>
                <a:cs typeface="Arial"/>
              </a:rPr>
              <a:t>PANEL DISCUSSIONS</a:t>
            </a:r>
          </a:p>
          <a:p>
            <a:pPr marL="0" indent="0">
              <a:spcBef>
                <a:spcPts val="600"/>
              </a:spcBef>
              <a:buNone/>
            </a:pPr>
            <a:endParaRPr lang="en-US" dirty="0">
              <a:solidFill>
                <a:srgbClr val="7F7F7F"/>
              </a:solidFill>
              <a:latin typeface="Arial"/>
              <a:cs typeface="Arial"/>
            </a:endParaRPr>
          </a:p>
          <a:p>
            <a:pPr marL="0" indent="0">
              <a:spcBef>
                <a:spcPts val="600"/>
              </a:spcBef>
              <a:buNone/>
            </a:pPr>
            <a:r>
              <a:rPr lang="en-US" dirty="0" smtClean="0">
                <a:solidFill>
                  <a:srgbClr val="7F7F7F"/>
                </a:solidFill>
                <a:latin typeface="Arial"/>
                <a:cs typeface="Arial"/>
              </a:rPr>
              <a:t>POSTER SESSIONS</a:t>
            </a:r>
          </a:p>
          <a:p>
            <a:pPr marL="0" indent="0">
              <a:spcBef>
                <a:spcPts val="600"/>
              </a:spcBef>
              <a:buNone/>
            </a:pPr>
            <a:endParaRPr lang="en-US" dirty="0">
              <a:solidFill>
                <a:srgbClr val="7F7F7F"/>
              </a:solidFill>
              <a:latin typeface="Arial"/>
              <a:cs typeface="Arial"/>
            </a:endParaRPr>
          </a:p>
          <a:p>
            <a:pPr marL="0" indent="0">
              <a:spcBef>
                <a:spcPts val="600"/>
              </a:spcBef>
              <a:buNone/>
            </a:pPr>
            <a:r>
              <a:rPr lang="en-US" dirty="0" smtClean="0">
                <a:solidFill>
                  <a:srgbClr val="7F7F7F"/>
                </a:solidFill>
                <a:latin typeface="Arial"/>
                <a:cs typeface="Arial"/>
              </a:rPr>
              <a:t>GREAT NETWORKING</a:t>
            </a:r>
          </a:p>
          <a:p>
            <a:pPr marL="457200" lvl="1" indent="0">
              <a:buNone/>
            </a:pPr>
            <a:endParaRPr lang="en-US" sz="2500" dirty="0" smtClean="0">
              <a:solidFill>
                <a:srgbClr val="7F7F7F"/>
              </a:solidFill>
              <a:latin typeface="Arial"/>
              <a:cs typeface="Arial"/>
            </a:endParaRPr>
          </a:p>
        </p:txBody>
      </p:sp>
      <p:sp>
        <p:nvSpPr>
          <p:cNvPr id="14" name="Rectangle 13"/>
          <p:cNvSpPr/>
          <p:nvPr/>
        </p:nvSpPr>
        <p:spPr>
          <a:xfrm>
            <a:off x="1064846" y="1"/>
            <a:ext cx="146539" cy="713151"/>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p:nvPr/>
        </p:nvCxnSpPr>
        <p:spPr>
          <a:xfrm flipH="1">
            <a:off x="1064846" y="6629400"/>
            <a:ext cx="7299567"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pic>
        <p:nvPicPr>
          <p:cNvPr id="6" name="Picture 5" descr="SP002895.png"/>
          <p:cNvPicPr>
            <a:picLocks noChangeAspect="1"/>
          </p:cNvPicPr>
          <p:nvPr/>
        </p:nvPicPr>
        <p:blipFill>
          <a:blip r:embed="rId3" cstate="screen">
            <a:alphaModFix amt="47000"/>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6477000" y="3657600"/>
            <a:ext cx="2258643" cy="3121256"/>
          </a:xfrm>
          <a:prstGeom prst="rect">
            <a:avLst/>
          </a:prstGeom>
        </p:spPr>
      </p:pic>
    </p:spTree>
    <p:extLst>
      <p:ext uri="{BB962C8B-B14F-4D97-AF65-F5344CB8AC3E}">
        <p14:creationId xmlns:p14="http://schemas.microsoft.com/office/powerpoint/2010/main" val="3987497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CCA-logo-final.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294" y="1372575"/>
            <a:ext cx="7685413" cy="1787769"/>
          </a:xfrm>
          <a:prstGeom prst="rect">
            <a:avLst/>
          </a:prstGeom>
        </p:spPr>
      </p:pic>
      <p:sp>
        <p:nvSpPr>
          <p:cNvPr id="5" name="Subtitle 2"/>
          <p:cNvSpPr>
            <a:spLocks noGrp="1"/>
          </p:cNvSpPr>
          <p:nvPr>
            <p:ph type="subTitle" idx="1"/>
          </p:nvPr>
        </p:nvSpPr>
        <p:spPr>
          <a:xfrm>
            <a:off x="4486740" y="3299961"/>
            <a:ext cx="3927967" cy="480731"/>
          </a:xfrm>
        </p:spPr>
        <p:txBody>
          <a:bodyPr>
            <a:normAutofit/>
          </a:bodyPr>
          <a:lstStyle/>
          <a:p>
            <a:pPr algn="r"/>
            <a:r>
              <a:rPr lang="en-US" sz="1800" dirty="0" smtClean="0">
                <a:solidFill>
                  <a:schemeClr val="bg1">
                    <a:lumMod val="65000"/>
                  </a:schemeClr>
                </a:solidFill>
                <a:latin typeface="Arial"/>
                <a:cs typeface="Arial"/>
              </a:rPr>
              <a:t>Winnipeg, MB</a:t>
            </a:r>
            <a:r>
              <a:rPr lang="en-US" sz="1800" dirty="0">
                <a:solidFill>
                  <a:schemeClr val="bg1">
                    <a:lumMod val="65000"/>
                  </a:schemeClr>
                </a:solidFill>
                <a:latin typeface="Arial"/>
                <a:cs typeface="Arial"/>
              </a:rPr>
              <a:t> </a:t>
            </a:r>
            <a:r>
              <a:rPr lang="en-US" sz="1800" dirty="0" smtClean="0">
                <a:solidFill>
                  <a:schemeClr val="bg1">
                    <a:lumMod val="65000"/>
                  </a:schemeClr>
                </a:solidFill>
                <a:latin typeface="Arial"/>
                <a:cs typeface="Arial"/>
              </a:rPr>
              <a:t>/ June 22-26, 2014</a:t>
            </a:r>
            <a:endParaRPr lang="en-US" sz="1800" dirty="0">
              <a:solidFill>
                <a:schemeClr val="bg1">
                  <a:lumMod val="65000"/>
                </a:schemeClr>
              </a:solidFill>
              <a:latin typeface="Arial"/>
              <a:cs typeface="Arial"/>
            </a:endParaRPr>
          </a:p>
        </p:txBody>
      </p:sp>
      <p:cxnSp>
        <p:nvCxnSpPr>
          <p:cNvPr id="9" name="Straight Connector 8"/>
          <p:cNvCxnSpPr/>
          <p:nvPr/>
        </p:nvCxnSpPr>
        <p:spPr>
          <a:xfrm flipH="1">
            <a:off x="729294" y="3209189"/>
            <a:ext cx="7594091" cy="0"/>
          </a:xfrm>
          <a:prstGeom prst="line">
            <a:avLst/>
          </a:prstGeom>
          <a:ln w="6350"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descr="birdseye-shot.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72110" y="5086540"/>
            <a:ext cx="2449190" cy="1914769"/>
          </a:xfrm>
          <a:prstGeom prst="rect">
            <a:avLst/>
          </a:prstGeom>
          <a:ln>
            <a:noFill/>
          </a:ln>
        </p:spPr>
      </p:pic>
      <p:sp>
        <p:nvSpPr>
          <p:cNvPr id="7" name="Rectangle 6"/>
          <p:cNvSpPr/>
          <p:nvPr/>
        </p:nvSpPr>
        <p:spPr>
          <a:xfrm>
            <a:off x="0" y="4728308"/>
            <a:ext cx="9144000" cy="514238"/>
          </a:xfrm>
          <a:prstGeom prst="rect">
            <a:avLst/>
          </a:prstGeom>
          <a:solidFill>
            <a:srgbClr val="0093D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6160" y="4679463"/>
            <a:ext cx="9150160" cy="6217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800" b="1" spc="250" dirty="0" smtClean="0">
                <a:solidFill>
                  <a:srgbClr val="F1EDB7"/>
                </a:solidFill>
                <a:latin typeface="Arial"/>
                <a:cs typeface="Arial"/>
              </a:rPr>
              <a:t>LEARN WHAT’S NEW IN CONSERVATION AGRICULTURE</a:t>
            </a:r>
            <a:endParaRPr lang="en-US" sz="1800" b="1" spc="250" dirty="0">
              <a:solidFill>
                <a:srgbClr val="F1EDB7"/>
              </a:solidFill>
              <a:latin typeface="Arial"/>
              <a:cs typeface="Arial"/>
            </a:endParaRPr>
          </a:p>
        </p:txBody>
      </p:sp>
      <p:pic>
        <p:nvPicPr>
          <p:cNvPr id="10" name="Picture 9" descr="4730_self_propelled_sprayer_461299_642x462.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 y="5242546"/>
            <a:ext cx="2872110" cy="1858595"/>
          </a:xfrm>
          <a:prstGeom prst="rect">
            <a:avLst/>
          </a:prstGeom>
        </p:spPr>
      </p:pic>
      <p:pic>
        <p:nvPicPr>
          <p:cNvPr id="2" name="Picture 1" descr="2011-08-25_Case_IH_30_Series_Axial_Flow_Combine_Photo_1.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21300" y="5242545"/>
            <a:ext cx="3822700" cy="1758764"/>
          </a:xfrm>
          <a:prstGeom prst="rect">
            <a:avLst/>
          </a:prstGeom>
        </p:spPr>
      </p:pic>
      <p:sp>
        <p:nvSpPr>
          <p:cNvPr id="11" name="Subtitle 2"/>
          <p:cNvSpPr txBox="1">
            <a:spLocks/>
          </p:cNvSpPr>
          <p:nvPr/>
        </p:nvSpPr>
        <p:spPr>
          <a:xfrm>
            <a:off x="3740802" y="3933091"/>
            <a:ext cx="4673562" cy="480731"/>
          </a:xfrm>
          <a:prstGeom prst="rect">
            <a:avLst/>
          </a:prstGeom>
        </p:spPr>
        <p:txBody>
          <a:bodyPr vert="horz" lIns="91440" tIns="45720" rIns="91440" bIns="45720" rtlCol="0">
            <a:normAutofit fontScale="77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US" sz="1800" dirty="0" smtClean="0">
                <a:solidFill>
                  <a:srgbClr val="008000"/>
                </a:solidFill>
                <a:latin typeface="Arial"/>
                <a:cs typeface="Arial"/>
              </a:rPr>
              <a:t>EARLY REGISTRATION discount ends April 1, 2014</a:t>
            </a:r>
          </a:p>
          <a:p>
            <a:pPr algn="r"/>
            <a:r>
              <a:rPr lang="en-US" sz="1800" dirty="0" smtClean="0">
                <a:solidFill>
                  <a:srgbClr val="008000"/>
                </a:solidFill>
                <a:latin typeface="Arial"/>
                <a:cs typeface="Arial"/>
              </a:rPr>
              <a:t>Register today www.wcca6.org</a:t>
            </a:r>
            <a:endParaRPr lang="en-US" sz="1800" dirty="0">
              <a:solidFill>
                <a:srgbClr val="008000"/>
              </a:solidFill>
              <a:latin typeface="Arial"/>
              <a:cs typeface="Arial"/>
            </a:endParaRPr>
          </a:p>
        </p:txBody>
      </p:sp>
    </p:spTree>
    <p:extLst>
      <p:ext uri="{BB962C8B-B14F-4D97-AF65-F5344CB8AC3E}">
        <p14:creationId xmlns:p14="http://schemas.microsoft.com/office/powerpoint/2010/main" val="4755837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303</Words>
  <Application>Microsoft Office PowerPoint</Application>
  <PresentationFormat>On-screen Show (4:3)</PresentationFormat>
  <Paragraphs>54</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TOPICS</vt:lpstr>
      <vt:lpstr>WCCA 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Scanlon</dc:creator>
  <cp:lastModifiedBy>Elise Brown</cp:lastModifiedBy>
  <cp:revision>8</cp:revision>
  <dcterms:created xsi:type="dcterms:W3CDTF">2014-01-29T17:07:40Z</dcterms:created>
  <dcterms:modified xsi:type="dcterms:W3CDTF">2014-02-21T18:03:03Z</dcterms:modified>
</cp:coreProperties>
</file>