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</p:sldIdLst>
  <p:sldSz cx="12192000" cy="6858000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89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4851846-A3F3-DEB3-6BB5-7BCA20AA84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7868670-BF9E-A187-D9E5-AF98774908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53F48FD-2205-45A6-5E28-1AF787B71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3B221-FB6E-4AF3-B969-9E02A554EDB9}" type="datetimeFigureOut">
              <a:rPr lang="es-AR" smtClean="0"/>
              <a:t>19/11/2022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530B8FD-B465-A4F1-021C-61B6DF721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F597A99-7615-E0E6-6C65-95D16DB23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D3231-A93F-44A8-AF33-9CB59932A1F8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082392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6FCC3C-1B53-A38B-6B29-70AE76F49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9124B32-644A-049B-133C-ABFB3223C8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0072808-AE81-E3A9-AD16-CD487C63C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3B221-FB6E-4AF3-B969-9E02A554EDB9}" type="datetimeFigureOut">
              <a:rPr lang="es-AR" smtClean="0"/>
              <a:t>19/11/2022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7562035-EF78-A12A-848B-474020C2C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654316E-CFEF-BDF7-DC24-F1997A917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D3231-A93F-44A8-AF33-9CB59932A1F8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445164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18414D6-03CF-322C-FEF7-5946105D83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DDC1241-A579-5120-7F15-20F6A57B03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8227B0B-3062-6856-DE73-9630E30841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3B221-FB6E-4AF3-B969-9E02A554EDB9}" type="datetimeFigureOut">
              <a:rPr lang="es-AR" smtClean="0"/>
              <a:t>19/11/2022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BE93776-A57B-F0D3-12B4-764CB7CD4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E3D6AD9-771D-1553-BEB6-42F7BFCBD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D3231-A93F-44A8-AF33-9CB59932A1F8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413174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2562E6-D1A9-B85E-0BD5-6FE999A4D9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906E59B-810C-4A2B-1667-700B9FD35A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0ED2ACE-4546-A199-C319-EF0FA47882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3B221-FB6E-4AF3-B969-9E02A554EDB9}" type="datetimeFigureOut">
              <a:rPr lang="es-AR" smtClean="0"/>
              <a:t>19/11/2022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18382CD-6CAD-1625-5026-3AF4473E5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E9B0B31-5DC9-34C9-22BC-51A2EA16E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D3231-A93F-44A8-AF33-9CB59932A1F8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629709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3C0C48E-8007-8D61-4AC5-96B6FC2DF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C8A7D68-E734-7FAE-77C9-547A67D708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9F5668B-65DF-5068-5CED-97AA55980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3B221-FB6E-4AF3-B969-9E02A554EDB9}" type="datetimeFigureOut">
              <a:rPr lang="es-AR" smtClean="0"/>
              <a:t>19/11/2022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F29DE52-65A3-129D-521D-38F6E4280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F3912C2-20AD-5315-5BDB-82446287E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D3231-A93F-44A8-AF33-9CB59932A1F8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27381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90214F-17E1-0F1A-B131-905F56ACFE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0D97A8E-969A-4A30-4F5F-46FEFF5703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DFA638B-579E-E3F1-1F74-FEF3633007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FED54AA-D1E1-C991-7D39-BC2F2BE7F9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3B221-FB6E-4AF3-B969-9E02A554EDB9}" type="datetimeFigureOut">
              <a:rPr lang="es-AR" smtClean="0"/>
              <a:t>19/11/2022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F629D0D-15BA-2C11-224D-BFFB1D137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6C36CD3-33E6-AF71-7543-C81666201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D3231-A93F-44A8-AF33-9CB59932A1F8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107406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289564-E3A0-2F2B-0180-766A509CAB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AA87510-B977-7B8D-C97E-31A319342D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D7446CB-5703-F28F-E812-A7F23C9F4C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F91A38DE-A849-4D0E-00E8-6E3E3D531E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99DA2189-AC60-41BC-A7FD-F573012110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DED4DC1-5035-A76A-595E-3D97F80EC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3B221-FB6E-4AF3-B969-9E02A554EDB9}" type="datetimeFigureOut">
              <a:rPr lang="es-AR" smtClean="0"/>
              <a:t>19/11/2022</a:t>
            </a:fld>
            <a:endParaRPr lang="es-A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16FF6E6A-6FD2-3168-E540-71F62F6DD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92FF19F5-0F93-C237-B047-B8A37E9CB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D3231-A93F-44A8-AF33-9CB59932A1F8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597467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D6E7FDD-442C-DAFF-11F6-2C07726A0D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05F3DE1-C796-1A40-0DA4-8E9EE72CD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3B221-FB6E-4AF3-B969-9E02A554EDB9}" type="datetimeFigureOut">
              <a:rPr lang="es-AR" smtClean="0"/>
              <a:t>19/11/2022</a:t>
            </a:fld>
            <a:endParaRPr lang="es-A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0C47AE42-891F-2E4A-CB74-8F0E6FC20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481E9C0-3A04-68D6-26B6-681396153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D3231-A93F-44A8-AF33-9CB59932A1F8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884011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4263E122-7EF2-5D3C-0B93-89E91083E2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3B221-FB6E-4AF3-B969-9E02A554EDB9}" type="datetimeFigureOut">
              <a:rPr lang="es-AR" smtClean="0"/>
              <a:t>19/11/2022</a:t>
            </a:fld>
            <a:endParaRPr lang="es-A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88AF2581-AF40-4B03-EF51-6AAE03DBD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7589A4E-97A2-9CD8-2857-738CBEF76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D3231-A93F-44A8-AF33-9CB59932A1F8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143979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4DC963-CAEA-61D4-2020-5F2F7C69F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B80E5EA-38E2-0C10-F46A-39471BD0CF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AE81A49-662A-C1C7-FFBE-4228F7BE78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23DF726-C8B9-E6FD-57F3-7B9D9017D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3B221-FB6E-4AF3-B969-9E02A554EDB9}" type="datetimeFigureOut">
              <a:rPr lang="es-AR" smtClean="0"/>
              <a:t>19/11/2022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E63C8E6-056C-489F-4EF8-5AC0CD581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9FA18CD-2D3D-9B75-9E6F-B12887FA5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D3231-A93F-44A8-AF33-9CB59932A1F8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1694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63C193-38D5-53F6-9D2E-20C27E39A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72EA7BB-8B76-D691-E940-F46C125FF7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09346B7-38CE-D534-9E6D-76CCF6EDAE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23005C4-4C9D-2764-4C5C-BA4503BB3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3B221-FB6E-4AF3-B969-9E02A554EDB9}" type="datetimeFigureOut">
              <a:rPr lang="es-AR" smtClean="0"/>
              <a:t>19/11/2022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B253D88-F58F-1490-45F6-AA46919B8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753A697-1459-72F8-1D97-C626C2A98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D3231-A93F-44A8-AF33-9CB59932A1F8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89137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2B61D17B-59D1-522D-59C5-7EF75E1E3F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C97A3B8-6F6D-56E9-EF1A-3C68EA7F88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A06356B-7D69-78E5-F00F-DEE18F746A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3B221-FB6E-4AF3-B969-9E02A554EDB9}" type="datetimeFigureOut">
              <a:rPr lang="es-AR" smtClean="0"/>
              <a:t>19/11/2022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E222661-528A-E09E-0304-DFB6C6FBC7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4AEC883-31E5-3B1E-DD80-C66F8EB899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0D3231-A93F-44A8-AF33-9CB59932A1F8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259662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A17E5313-FB50-C4D7-1E08-FDCD0629E3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30829" y="1424900"/>
            <a:ext cx="9144000" cy="3451906"/>
          </a:xfrm>
        </p:spPr>
        <p:txBody>
          <a:bodyPr>
            <a:normAutofit/>
          </a:bodyPr>
          <a:lstStyle/>
          <a:p>
            <a:endParaRPr lang="es-AR" sz="3200" dirty="0"/>
          </a:p>
          <a:p>
            <a:r>
              <a:rPr lang="es-AR" sz="3200" dirty="0"/>
              <a:t>Mapeo de quemas abiertas en Ecuador. </a:t>
            </a:r>
          </a:p>
          <a:p>
            <a:r>
              <a:rPr lang="es-AR" sz="3200" dirty="0"/>
              <a:t>Análisis y Oportunidades.</a:t>
            </a:r>
          </a:p>
          <a:p>
            <a:r>
              <a:rPr lang="es-AR" sz="3200" b="1" dirty="0"/>
              <a:t>22 y 23 de Noviembre 2022</a:t>
            </a:r>
          </a:p>
        </p:txBody>
      </p:sp>
      <p:pic>
        <p:nvPicPr>
          <p:cNvPr id="11" name="Picture 6" descr="OB Andes Smoke Pix.png">
            <a:extLst>
              <a:ext uri="{FF2B5EF4-FFF2-40B4-BE49-F238E27FC236}">
                <a16:creationId xmlns:a16="http://schemas.microsoft.com/office/drawing/2014/main" id="{8B68D868-8097-A585-12D1-2459017F286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1578" y="3868058"/>
            <a:ext cx="2109216" cy="2804160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DB535114-3CD8-F444-2358-CB47FD63714B}"/>
              </a:ext>
            </a:extLst>
          </p:cNvPr>
          <p:cNvSpPr txBox="1"/>
          <p:nvPr/>
        </p:nvSpPr>
        <p:spPr>
          <a:xfrm>
            <a:off x="4840346" y="5864535"/>
            <a:ext cx="45393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AR" dirty="0"/>
              <a:t>Ing. Agr. </a:t>
            </a:r>
            <a:r>
              <a:rPr lang="es-AR" dirty="0" err="1"/>
              <a:t>MSc</a:t>
            </a:r>
            <a:r>
              <a:rPr lang="es-AR" dirty="0"/>
              <a:t>. Juliana Albertengo</a:t>
            </a:r>
          </a:p>
          <a:p>
            <a:pPr algn="r"/>
            <a:r>
              <a:rPr lang="es-AR" dirty="0"/>
              <a:t>juliana@iccinet.org</a:t>
            </a:r>
          </a:p>
        </p:txBody>
      </p:sp>
      <p:pic>
        <p:nvPicPr>
          <p:cNvPr id="14" name="Picture 2" descr="Image result for quema agricola">
            <a:extLst>
              <a:ext uri="{FF2B5EF4-FFF2-40B4-BE49-F238E27FC236}">
                <a16:creationId xmlns:a16="http://schemas.microsoft.com/office/drawing/2014/main" id="{FAD3B0A5-3FC5-C20D-C38C-79C8775AC9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1206" y="3868058"/>
            <a:ext cx="3515919" cy="2805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upo 14">
            <a:extLst>
              <a:ext uri="{FF2B5EF4-FFF2-40B4-BE49-F238E27FC236}">
                <a16:creationId xmlns:a16="http://schemas.microsoft.com/office/drawing/2014/main" id="{32F8A7BA-4BDC-C539-99D1-3F6C04D0582C}"/>
              </a:ext>
            </a:extLst>
          </p:cNvPr>
          <p:cNvGrpSpPr/>
          <p:nvPr/>
        </p:nvGrpSpPr>
        <p:grpSpPr>
          <a:xfrm>
            <a:off x="147165" y="172149"/>
            <a:ext cx="11897670" cy="865610"/>
            <a:chOff x="212272" y="238352"/>
            <a:chExt cx="11897670" cy="865610"/>
          </a:xfrm>
        </p:grpSpPr>
        <p:grpSp>
          <p:nvGrpSpPr>
            <p:cNvPr id="2" name="Grupo 1">
              <a:extLst>
                <a:ext uri="{FF2B5EF4-FFF2-40B4-BE49-F238E27FC236}">
                  <a16:creationId xmlns:a16="http://schemas.microsoft.com/office/drawing/2014/main" id="{EC663197-57A2-B660-EE05-A40228267456}"/>
                </a:ext>
              </a:extLst>
            </p:cNvPr>
            <p:cNvGrpSpPr/>
            <p:nvPr/>
          </p:nvGrpSpPr>
          <p:grpSpPr>
            <a:xfrm>
              <a:off x="212272" y="238352"/>
              <a:ext cx="9737271" cy="865610"/>
              <a:chOff x="0" y="0"/>
              <a:chExt cx="6800850" cy="505460"/>
            </a:xfrm>
          </p:grpSpPr>
          <p:pic>
            <p:nvPicPr>
              <p:cNvPr id="4" name="Imagen 3" descr="ICCI – International Cryosphere Climate Initiative">
                <a:extLst>
                  <a:ext uri="{FF2B5EF4-FFF2-40B4-BE49-F238E27FC236}">
                    <a16:creationId xmlns:a16="http://schemas.microsoft.com/office/drawing/2014/main" id="{4BFC60AF-24E2-B24F-C53F-6F54D33A99D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19225" y="133350"/>
                <a:ext cx="1099820" cy="33655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" name="Imagen 4">
                <a:extLst>
                  <a:ext uri="{FF2B5EF4-FFF2-40B4-BE49-F238E27FC236}">
                    <a16:creationId xmlns:a16="http://schemas.microsoft.com/office/drawing/2014/main" id="{BABAD562-8FCA-9074-658D-9673F9F39C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09650" y="47625"/>
                <a:ext cx="413385" cy="45783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6" name="Imagen 5">
                <a:extLst>
                  <a:ext uri="{FF2B5EF4-FFF2-40B4-BE49-F238E27FC236}">
                    <a16:creationId xmlns:a16="http://schemas.microsoft.com/office/drawing/2014/main" id="{D3A4BA50-305E-1401-AE5D-8524CE0464A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862" t="8441" r="29963" b="10772"/>
              <a:stretch/>
            </p:blipFill>
            <p:spPr bwMode="auto">
              <a:xfrm>
                <a:off x="3524250" y="28575"/>
                <a:ext cx="1845310" cy="391160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7" name="Imagen 6" descr="Logotipo&#10;&#10;Descripción generada automáticamente">
                <a:extLst>
                  <a:ext uri="{FF2B5EF4-FFF2-40B4-BE49-F238E27FC236}">
                    <a16:creationId xmlns:a16="http://schemas.microsoft.com/office/drawing/2014/main" id="{0DFDD0A2-E943-3D93-44DA-682480467A04}"/>
                  </a:ext>
                </a:extLst>
              </p:cNvPr>
              <p:cNvPicPr>
                <a:picLocks/>
              </p:cNvPicPr>
              <p:nvPr/>
            </p:nvPicPr>
            <p:blipFill>
              <a:blip r:embed="rId7" cstate="print"/>
              <a:srcRect/>
              <a:stretch/>
            </p:blipFill>
            <p:spPr>
              <a:xfrm>
                <a:off x="2543175" y="85725"/>
                <a:ext cx="438150" cy="407035"/>
              </a:xfrm>
              <a:prstGeom prst="rect">
                <a:avLst/>
              </a:prstGeom>
            </p:spPr>
          </p:pic>
          <p:pic>
            <p:nvPicPr>
              <p:cNvPr id="8" name="Imagen 7">
                <a:extLst>
                  <a:ext uri="{FF2B5EF4-FFF2-40B4-BE49-F238E27FC236}">
                    <a16:creationId xmlns:a16="http://schemas.microsoft.com/office/drawing/2014/main" id="{8D9EAF76-D1DF-57A6-6BAE-331EAFF4A6A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19425" y="76200"/>
                <a:ext cx="518160" cy="408940"/>
              </a:xfrm>
              <a:prstGeom prst="rect">
                <a:avLst/>
              </a:prstGeom>
            </p:spPr>
          </p:pic>
          <p:pic>
            <p:nvPicPr>
              <p:cNvPr id="9" name="Imagen 8">
                <a:extLst>
                  <a:ext uri="{FF2B5EF4-FFF2-40B4-BE49-F238E27FC236}">
                    <a16:creationId xmlns:a16="http://schemas.microsoft.com/office/drawing/2014/main" id="{83DF87FD-FB14-083A-F603-9C2D58EF171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995" t="16882" r="882" b="11242"/>
              <a:stretch/>
            </p:blipFill>
            <p:spPr bwMode="auto">
              <a:xfrm>
                <a:off x="5381625" y="0"/>
                <a:ext cx="1419225" cy="435610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2" name="Imagen 11">
                <a:extLst>
                  <a:ext uri="{FF2B5EF4-FFF2-40B4-BE49-F238E27FC236}">
                    <a16:creationId xmlns:a16="http://schemas.microsoft.com/office/drawing/2014/main" id="{E1FE685D-FC78-6232-2ECA-B8D96FB51D0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156" t="12156" r="9375" b="2755"/>
              <a:stretch/>
            </p:blipFill>
            <p:spPr bwMode="auto">
              <a:xfrm>
                <a:off x="0" y="133350"/>
                <a:ext cx="981075" cy="333375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</p:grpSp>
        <p:pic>
          <p:nvPicPr>
            <p:cNvPr id="1026" name="Picture 2" descr="Ministerio... - Ministerio Agricultura y Ganadería Ecuador">
              <a:extLst>
                <a:ext uri="{FF2B5EF4-FFF2-40B4-BE49-F238E27FC236}">
                  <a16:creationId xmlns:a16="http://schemas.microsoft.com/office/drawing/2014/main" id="{341029D1-F5DD-822E-9592-D3897305AD2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159" b="37810"/>
            <a:stretch/>
          </p:blipFill>
          <p:spPr bwMode="auto">
            <a:xfrm>
              <a:off x="9966817" y="368846"/>
              <a:ext cx="2143125" cy="7293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4925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BF9FF6AB-E654-053B-FA2B-0F40D17CA3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0506638"/>
              </p:ext>
            </p:extLst>
          </p:nvPr>
        </p:nvGraphicFramePr>
        <p:xfrm>
          <a:off x="674914" y="1319856"/>
          <a:ext cx="10842171" cy="536599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813700">
                  <a:extLst>
                    <a:ext uri="{9D8B030D-6E8A-4147-A177-3AD203B41FA5}">
                      <a16:colId xmlns:a16="http://schemas.microsoft.com/office/drawing/2014/main" val="3686549176"/>
                    </a:ext>
                  </a:extLst>
                </a:gridCol>
                <a:gridCol w="5730101">
                  <a:extLst>
                    <a:ext uri="{9D8B030D-6E8A-4147-A177-3AD203B41FA5}">
                      <a16:colId xmlns:a16="http://schemas.microsoft.com/office/drawing/2014/main" val="3561436573"/>
                    </a:ext>
                  </a:extLst>
                </a:gridCol>
                <a:gridCol w="3298370">
                  <a:extLst>
                    <a:ext uri="{9D8B030D-6E8A-4147-A177-3AD203B41FA5}">
                      <a16:colId xmlns:a16="http://schemas.microsoft.com/office/drawing/2014/main" val="2625377853"/>
                    </a:ext>
                  </a:extLst>
                </a:gridCol>
              </a:tblGrid>
              <a:tr h="423114">
                <a:tc gridSpan="2">
                  <a:txBody>
                    <a:bodyPr/>
                    <a:lstStyle/>
                    <a:p>
                      <a:pPr marL="332740" marR="325755" algn="ctr">
                        <a:spcBef>
                          <a:spcPts val="225"/>
                        </a:spcBef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</a:rPr>
                        <a:t>Día 1: Martes 22 de noviembre de 2022</a:t>
                      </a:r>
                      <a:endParaRPr lang="es-AR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32740" marR="325755" algn="ctr">
                        <a:spcBef>
                          <a:spcPts val="225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Lugar: Auditorio Ministerio de Agricultura y Ganadería - QUITO</a:t>
                      </a:r>
                      <a:endParaRPr lang="es-AR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895705773"/>
                  </a:ext>
                </a:extLst>
              </a:tr>
              <a:tr h="391665">
                <a:tc>
                  <a:txBody>
                    <a:bodyPr/>
                    <a:lstStyle/>
                    <a:p>
                      <a:pPr marL="78105" marR="72390" algn="ctr">
                        <a:spcBef>
                          <a:spcPts val="225"/>
                        </a:spcBef>
                        <a:spcAft>
                          <a:spcPts val="0"/>
                        </a:spcAft>
                      </a:pPr>
                      <a:r>
                        <a:rPr lang="es-ES" sz="1600" b="0" i="1" dirty="0">
                          <a:effectLst/>
                        </a:rPr>
                        <a:t>Hora</a:t>
                      </a:r>
                      <a:endParaRPr lang="es-AR" sz="1600" b="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32740" marR="325755" algn="ctr">
                        <a:spcBef>
                          <a:spcPts val="225"/>
                        </a:spcBef>
                        <a:spcAft>
                          <a:spcPts val="0"/>
                        </a:spcAft>
                      </a:pPr>
                      <a:r>
                        <a:rPr lang="es-ES" sz="1600" b="0" i="1" dirty="0">
                          <a:effectLst/>
                        </a:rPr>
                        <a:t>Actividad/metodología</a:t>
                      </a:r>
                      <a:endParaRPr lang="es-AR" sz="1600" b="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32740" marR="325755" algn="ctr">
                        <a:spcBef>
                          <a:spcPts val="225"/>
                        </a:spcBef>
                        <a:spcAft>
                          <a:spcPts val="0"/>
                        </a:spcAft>
                      </a:pPr>
                      <a:r>
                        <a:rPr lang="es-ES" sz="1600" b="0" i="1" dirty="0">
                          <a:effectLst/>
                        </a:rPr>
                        <a:t>Responsables/Insumos</a:t>
                      </a:r>
                      <a:endParaRPr lang="es-AR" sz="1600" b="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222742606"/>
                  </a:ext>
                </a:extLst>
              </a:tr>
              <a:tr h="292849">
                <a:tc>
                  <a:txBody>
                    <a:bodyPr/>
                    <a:lstStyle/>
                    <a:p>
                      <a:pPr algn="ctr">
                        <a:spcBef>
                          <a:spcPts val="215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08:30 - 08:45 am</a:t>
                      </a:r>
                      <a:endParaRPr lang="es-AR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15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Bienvenida y Registro de participantes</a:t>
                      </a:r>
                      <a:endParaRPr lang="es-AR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15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Juliana Albertengo - ICCI</a:t>
                      </a:r>
                      <a:endParaRPr lang="es-AR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98686992"/>
                  </a:ext>
                </a:extLst>
              </a:tr>
              <a:tr h="356512">
                <a:tc>
                  <a:txBody>
                    <a:bodyPr/>
                    <a:lstStyle/>
                    <a:p>
                      <a:pPr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08:45 - 09:05 am</a:t>
                      </a:r>
                      <a:endParaRPr lang="es-AR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>
                          <a:effectLst/>
                        </a:rPr>
                        <a:t>Representante Ministerio de Agricultura y Ganadería</a:t>
                      </a:r>
                      <a:endParaRPr lang="es-AR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>
                          <a:effectLst/>
                        </a:rPr>
                        <a:t>MAG</a:t>
                      </a:r>
                      <a:endParaRPr lang="es-AR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74759045"/>
                  </a:ext>
                </a:extLst>
              </a:tr>
              <a:tr h="441722">
                <a:tc>
                  <a:txBody>
                    <a:bodyPr/>
                    <a:lstStyle/>
                    <a:p>
                      <a:pPr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09:05 - 09:25 am</a:t>
                      </a:r>
                      <a:endParaRPr lang="es-AR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effectLst/>
                        </a:rPr>
                        <a:t>Representante Ministerio del Ambiente, Agua y Transición Ecológica</a:t>
                      </a:r>
                      <a:endParaRPr lang="es-AR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>
                          <a:effectLst/>
                        </a:rPr>
                        <a:t>MAATE</a:t>
                      </a:r>
                      <a:endParaRPr lang="es-AR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57854860"/>
                  </a:ext>
                </a:extLst>
              </a:tr>
              <a:tr h="406463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09:25 - 09:45 am</a:t>
                      </a:r>
                      <a:endParaRPr lang="es-AR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Servicio Forestal de los Estados Unidos</a:t>
                      </a:r>
                      <a:endParaRPr lang="es-AR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Ashley Warriner - USFS</a:t>
                      </a:r>
                      <a:endParaRPr lang="es-AR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93877143"/>
                  </a:ext>
                </a:extLst>
              </a:tr>
              <a:tr h="412339">
                <a:tc>
                  <a:txBody>
                    <a:bodyPr/>
                    <a:lstStyle/>
                    <a:p>
                      <a:pPr algn="ctr"/>
                      <a:r>
                        <a:rPr lang="es-ES" sz="1600">
                          <a:effectLst/>
                        </a:rPr>
                        <a:t>09:45 - 10:05 am</a:t>
                      </a:r>
                      <a:endParaRPr lang="es-AR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International Cryosphere Climate Initiative</a:t>
                      </a:r>
                      <a:endParaRPr lang="es-AR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Pam Pearson - ICCI</a:t>
                      </a:r>
                      <a:endParaRPr lang="es-AR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17026808"/>
                  </a:ext>
                </a:extLst>
              </a:tr>
              <a:tr h="404504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10:05 - 10:15 am</a:t>
                      </a:r>
                      <a:endParaRPr lang="es-AR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Agenda del Evento</a:t>
                      </a:r>
                      <a:endParaRPr lang="es-AR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</a:rPr>
                        <a:t>Juliana Albertengo - ICCI</a:t>
                      </a:r>
                      <a:endParaRPr lang="es-AR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7300692"/>
                  </a:ext>
                </a:extLst>
              </a:tr>
              <a:tr h="292849">
                <a:tc gridSpan="3">
                  <a:txBody>
                    <a:bodyPr/>
                    <a:lstStyle/>
                    <a:p>
                      <a:pPr marL="608330" marR="603250" algn="ctr">
                        <a:spcBef>
                          <a:spcPts val="215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Refrigerio</a:t>
                      </a:r>
                      <a:endParaRPr lang="es-AR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2708662"/>
                  </a:ext>
                </a:extLst>
              </a:tr>
              <a:tr h="380998">
                <a:tc>
                  <a:txBody>
                    <a:bodyPr/>
                    <a:lstStyle/>
                    <a:p>
                      <a:pPr algn="ctr">
                        <a:spcBef>
                          <a:spcPts val="215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10:30 - 10:50 am</a:t>
                      </a:r>
                      <a:endParaRPr lang="es-AR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15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Actividades y proyectos USFS en Ecuador</a:t>
                      </a:r>
                      <a:endParaRPr lang="es-AR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15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María Fernanda García - USFS</a:t>
                      </a:r>
                      <a:endParaRPr lang="es-AR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855218017"/>
                  </a:ext>
                </a:extLst>
              </a:tr>
              <a:tr h="343780">
                <a:tc>
                  <a:txBody>
                    <a:bodyPr/>
                    <a:lstStyle/>
                    <a:p>
                      <a:pPr algn="ctr">
                        <a:spcBef>
                          <a:spcPts val="215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10:50 - 11:00 am</a:t>
                      </a:r>
                      <a:endParaRPr lang="es-AR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15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Descripción del proyecto </a:t>
                      </a:r>
                      <a:endParaRPr lang="es-AR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15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Juliana Albertengo - ICCI</a:t>
                      </a:r>
                      <a:endParaRPr lang="es-AR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38049251"/>
                  </a:ext>
                </a:extLst>
              </a:tr>
              <a:tr h="423114">
                <a:tc>
                  <a:txBody>
                    <a:bodyPr/>
                    <a:lstStyle/>
                    <a:p>
                      <a:pPr algn="ctr">
                        <a:spcBef>
                          <a:spcPts val="215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11:00 - 12:00 pm</a:t>
                      </a:r>
                      <a:endParaRPr lang="es-AR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15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Mapeo de quemas</a:t>
                      </a:r>
                      <a:endParaRPr lang="es-AR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15"/>
                        </a:spcBef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Jessica McCarty – ICCI – Univ Miami</a:t>
                      </a:r>
                      <a:endParaRPr lang="es-AR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049992757"/>
                  </a:ext>
                </a:extLst>
              </a:tr>
              <a:tr h="423114">
                <a:tc>
                  <a:txBody>
                    <a:bodyPr/>
                    <a:lstStyle/>
                    <a:p>
                      <a:pPr algn="ctr">
                        <a:spcBef>
                          <a:spcPts val="215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12:00 - 12:30 pm</a:t>
                      </a:r>
                      <a:endParaRPr lang="es-AR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15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Cierre y conclusiones 1° jornada</a:t>
                      </a:r>
                      <a:endParaRPr lang="es-AR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15"/>
                        </a:spcBef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</a:rPr>
                        <a:t>Ashley/</a:t>
                      </a:r>
                      <a:r>
                        <a:rPr lang="es-ES" sz="1600" dirty="0" err="1">
                          <a:effectLst/>
                        </a:rPr>
                        <a:t>Pam</a:t>
                      </a:r>
                      <a:r>
                        <a:rPr lang="es-ES" sz="1600" dirty="0">
                          <a:effectLst/>
                        </a:rPr>
                        <a:t>/Juliana/M. Fernanda – ICCI, USFS</a:t>
                      </a:r>
                      <a:endParaRPr lang="es-AR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69096390"/>
                  </a:ext>
                </a:extLst>
              </a:tr>
            </a:tbl>
          </a:graphicData>
        </a:graphic>
      </p:graphicFrame>
      <p:grpSp>
        <p:nvGrpSpPr>
          <p:cNvPr id="6" name="Grupo 5">
            <a:extLst>
              <a:ext uri="{FF2B5EF4-FFF2-40B4-BE49-F238E27FC236}">
                <a16:creationId xmlns:a16="http://schemas.microsoft.com/office/drawing/2014/main" id="{6431B10F-5967-E2EF-26A7-22A361475D7C}"/>
              </a:ext>
            </a:extLst>
          </p:cNvPr>
          <p:cNvGrpSpPr/>
          <p:nvPr/>
        </p:nvGrpSpPr>
        <p:grpSpPr>
          <a:xfrm>
            <a:off x="147165" y="172149"/>
            <a:ext cx="11897670" cy="865610"/>
            <a:chOff x="212272" y="238352"/>
            <a:chExt cx="11897670" cy="865610"/>
          </a:xfrm>
        </p:grpSpPr>
        <p:grpSp>
          <p:nvGrpSpPr>
            <p:cNvPr id="7" name="Grupo 6">
              <a:extLst>
                <a:ext uri="{FF2B5EF4-FFF2-40B4-BE49-F238E27FC236}">
                  <a16:creationId xmlns:a16="http://schemas.microsoft.com/office/drawing/2014/main" id="{2F0C2C88-ED59-22D0-C9C2-DED07EB4B71D}"/>
                </a:ext>
              </a:extLst>
            </p:cNvPr>
            <p:cNvGrpSpPr/>
            <p:nvPr/>
          </p:nvGrpSpPr>
          <p:grpSpPr>
            <a:xfrm>
              <a:off x="212272" y="238352"/>
              <a:ext cx="9737271" cy="865610"/>
              <a:chOff x="0" y="0"/>
              <a:chExt cx="6800850" cy="505460"/>
            </a:xfrm>
          </p:grpSpPr>
          <p:pic>
            <p:nvPicPr>
              <p:cNvPr id="9" name="Imagen 8" descr="ICCI – International Cryosphere Climate Initiative">
                <a:extLst>
                  <a:ext uri="{FF2B5EF4-FFF2-40B4-BE49-F238E27FC236}">
                    <a16:creationId xmlns:a16="http://schemas.microsoft.com/office/drawing/2014/main" id="{72B73186-CBF6-F4D7-A6F2-A9FF84D342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19225" y="133350"/>
                <a:ext cx="1099820" cy="33655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0" name="Imagen 9">
                <a:extLst>
                  <a:ext uri="{FF2B5EF4-FFF2-40B4-BE49-F238E27FC236}">
                    <a16:creationId xmlns:a16="http://schemas.microsoft.com/office/drawing/2014/main" id="{83CDC46D-2EFC-7F82-31E3-E3C8DBC631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09650" y="47625"/>
                <a:ext cx="413385" cy="45783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1" name="Imagen 10">
                <a:extLst>
                  <a:ext uri="{FF2B5EF4-FFF2-40B4-BE49-F238E27FC236}">
                    <a16:creationId xmlns:a16="http://schemas.microsoft.com/office/drawing/2014/main" id="{4F603CA2-7733-83B1-E0D9-158DB7BF9CC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862" t="8441" r="29963" b="10772"/>
              <a:stretch/>
            </p:blipFill>
            <p:spPr bwMode="auto">
              <a:xfrm>
                <a:off x="3524250" y="28575"/>
                <a:ext cx="1845310" cy="391160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2" name="Imagen 11" descr="Logotipo&#10;&#10;Descripción generada automáticamente">
                <a:extLst>
                  <a:ext uri="{FF2B5EF4-FFF2-40B4-BE49-F238E27FC236}">
                    <a16:creationId xmlns:a16="http://schemas.microsoft.com/office/drawing/2014/main" id="{FF766525-1CB0-9C8E-0F79-C50A376269E1}"/>
                  </a:ext>
                </a:extLst>
              </p:cNvPr>
              <p:cNvPicPr>
                <a:picLocks/>
              </p:cNvPicPr>
              <p:nvPr/>
            </p:nvPicPr>
            <p:blipFill>
              <a:blip r:embed="rId5" cstate="print"/>
              <a:srcRect/>
              <a:stretch/>
            </p:blipFill>
            <p:spPr>
              <a:xfrm>
                <a:off x="2543175" y="85725"/>
                <a:ext cx="438150" cy="407035"/>
              </a:xfrm>
              <a:prstGeom prst="rect">
                <a:avLst/>
              </a:prstGeom>
            </p:spPr>
          </p:pic>
          <p:pic>
            <p:nvPicPr>
              <p:cNvPr id="13" name="Imagen 12">
                <a:extLst>
                  <a:ext uri="{FF2B5EF4-FFF2-40B4-BE49-F238E27FC236}">
                    <a16:creationId xmlns:a16="http://schemas.microsoft.com/office/drawing/2014/main" id="{4634A866-A45A-C286-CE28-5DD169AB7F9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19425" y="76200"/>
                <a:ext cx="518160" cy="408940"/>
              </a:xfrm>
              <a:prstGeom prst="rect">
                <a:avLst/>
              </a:prstGeom>
            </p:spPr>
          </p:pic>
          <p:pic>
            <p:nvPicPr>
              <p:cNvPr id="14" name="Imagen 13">
                <a:extLst>
                  <a:ext uri="{FF2B5EF4-FFF2-40B4-BE49-F238E27FC236}">
                    <a16:creationId xmlns:a16="http://schemas.microsoft.com/office/drawing/2014/main" id="{DD1C4585-AD8B-9CF2-0790-22A8B5E6298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995" t="16882" r="882" b="11242"/>
              <a:stretch/>
            </p:blipFill>
            <p:spPr bwMode="auto">
              <a:xfrm>
                <a:off x="5381625" y="0"/>
                <a:ext cx="1419225" cy="435610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5" name="Imagen 14">
                <a:extLst>
                  <a:ext uri="{FF2B5EF4-FFF2-40B4-BE49-F238E27FC236}">
                    <a16:creationId xmlns:a16="http://schemas.microsoft.com/office/drawing/2014/main" id="{2E53237E-EEEB-0220-42C6-E8F59E7F088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156" t="12156" r="9375" b="2755"/>
              <a:stretch/>
            </p:blipFill>
            <p:spPr bwMode="auto">
              <a:xfrm>
                <a:off x="0" y="133350"/>
                <a:ext cx="981075" cy="333375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</p:grpSp>
        <p:pic>
          <p:nvPicPr>
            <p:cNvPr id="8" name="Picture 2" descr="Ministerio... - Ministerio Agricultura y Ganadería Ecuador">
              <a:extLst>
                <a:ext uri="{FF2B5EF4-FFF2-40B4-BE49-F238E27FC236}">
                  <a16:creationId xmlns:a16="http://schemas.microsoft.com/office/drawing/2014/main" id="{2EF8B351-988D-3457-5336-946405E8AAA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159" b="37810"/>
            <a:stretch/>
          </p:blipFill>
          <p:spPr bwMode="auto">
            <a:xfrm>
              <a:off x="9966817" y="368846"/>
              <a:ext cx="2143125" cy="7293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2504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>
            <a:extLst>
              <a:ext uri="{FF2B5EF4-FFF2-40B4-BE49-F238E27FC236}">
                <a16:creationId xmlns:a16="http://schemas.microsoft.com/office/drawing/2014/main" id="{6431B10F-5967-E2EF-26A7-22A361475D7C}"/>
              </a:ext>
            </a:extLst>
          </p:cNvPr>
          <p:cNvGrpSpPr/>
          <p:nvPr/>
        </p:nvGrpSpPr>
        <p:grpSpPr>
          <a:xfrm>
            <a:off x="147165" y="172149"/>
            <a:ext cx="11897670" cy="865610"/>
            <a:chOff x="212272" y="238352"/>
            <a:chExt cx="11897670" cy="865610"/>
          </a:xfrm>
        </p:grpSpPr>
        <p:grpSp>
          <p:nvGrpSpPr>
            <p:cNvPr id="7" name="Grupo 6">
              <a:extLst>
                <a:ext uri="{FF2B5EF4-FFF2-40B4-BE49-F238E27FC236}">
                  <a16:creationId xmlns:a16="http://schemas.microsoft.com/office/drawing/2014/main" id="{2F0C2C88-ED59-22D0-C9C2-DED07EB4B71D}"/>
                </a:ext>
              </a:extLst>
            </p:cNvPr>
            <p:cNvGrpSpPr/>
            <p:nvPr/>
          </p:nvGrpSpPr>
          <p:grpSpPr>
            <a:xfrm>
              <a:off x="212272" y="238352"/>
              <a:ext cx="9737271" cy="865610"/>
              <a:chOff x="0" y="0"/>
              <a:chExt cx="6800850" cy="505460"/>
            </a:xfrm>
          </p:grpSpPr>
          <p:pic>
            <p:nvPicPr>
              <p:cNvPr id="9" name="Imagen 8" descr="ICCI – International Cryosphere Climate Initiative">
                <a:extLst>
                  <a:ext uri="{FF2B5EF4-FFF2-40B4-BE49-F238E27FC236}">
                    <a16:creationId xmlns:a16="http://schemas.microsoft.com/office/drawing/2014/main" id="{72B73186-CBF6-F4D7-A6F2-A9FF84D342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19225" y="133350"/>
                <a:ext cx="1099820" cy="33655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0" name="Imagen 9">
                <a:extLst>
                  <a:ext uri="{FF2B5EF4-FFF2-40B4-BE49-F238E27FC236}">
                    <a16:creationId xmlns:a16="http://schemas.microsoft.com/office/drawing/2014/main" id="{83CDC46D-2EFC-7F82-31E3-E3C8DBC631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09650" y="47625"/>
                <a:ext cx="413385" cy="45783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1" name="Imagen 10">
                <a:extLst>
                  <a:ext uri="{FF2B5EF4-FFF2-40B4-BE49-F238E27FC236}">
                    <a16:creationId xmlns:a16="http://schemas.microsoft.com/office/drawing/2014/main" id="{4F603CA2-7733-83B1-E0D9-158DB7BF9CC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862" t="8441" r="29963" b="10772"/>
              <a:stretch/>
            </p:blipFill>
            <p:spPr bwMode="auto">
              <a:xfrm>
                <a:off x="3524250" y="28575"/>
                <a:ext cx="1845310" cy="391160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2" name="Imagen 11" descr="Logotipo&#10;&#10;Descripción generada automáticamente">
                <a:extLst>
                  <a:ext uri="{FF2B5EF4-FFF2-40B4-BE49-F238E27FC236}">
                    <a16:creationId xmlns:a16="http://schemas.microsoft.com/office/drawing/2014/main" id="{FF766525-1CB0-9C8E-0F79-C50A376269E1}"/>
                  </a:ext>
                </a:extLst>
              </p:cNvPr>
              <p:cNvPicPr>
                <a:picLocks/>
              </p:cNvPicPr>
              <p:nvPr/>
            </p:nvPicPr>
            <p:blipFill>
              <a:blip r:embed="rId5" cstate="print"/>
              <a:srcRect/>
              <a:stretch/>
            </p:blipFill>
            <p:spPr>
              <a:xfrm>
                <a:off x="2543175" y="85725"/>
                <a:ext cx="438150" cy="407035"/>
              </a:xfrm>
              <a:prstGeom prst="rect">
                <a:avLst/>
              </a:prstGeom>
            </p:spPr>
          </p:pic>
          <p:pic>
            <p:nvPicPr>
              <p:cNvPr id="13" name="Imagen 12">
                <a:extLst>
                  <a:ext uri="{FF2B5EF4-FFF2-40B4-BE49-F238E27FC236}">
                    <a16:creationId xmlns:a16="http://schemas.microsoft.com/office/drawing/2014/main" id="{4634A866-A45A-C286-CE28-5DD169AB7F9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19425" y="76200"/>
                <a:ext cx="518160" cy="408940"/>
              </a:xfrm>
              <a:prstGeom prst="rect">
                <a:avLst/>
              </a:prstGeom>
            </p:spPr>
          </p:pic>
          <p:pic>
            <p:nvPicPr>
              <p:cNvPr id="14" name="Imagen 13">
                <a:extLst>
                  <a:ext uri="{FF2B5EF4-FFF2-40B4-BE49-F238E27FC236}">
                    <a16:creationId xmlns:a16="http://schemas.microsoft.com/office/drawing/2014/main" id="{DD1C4585-AD8B-9CF2-0790-22A8B5E6298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995" t="16882" r="882" b="11242"/>
              <a:stretch/>
            </p:blipFill>
            <p:spPr bwMode="auto">
              <a:xfrm>
                <a:off x="5381625" y="0"/>
                <a:ext cx="1419225" cy="435610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5" name="Imagen 14">
                <a:extLst>
                  <a:ext uri="{FF2B5EF4-FFF2-40B4-BE49-F238E27FC236}">
                    <a16:creationId xmlns:a16="http://schemas.microsoft.com/office/drawing/2014/main" id="{2E53237E-EEEB-0220-42C6-E8F59E7F088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156" t="12156" r="9375" b="2755"/>
              <a:stretch/>
            </p:blipFill>
            <p:spPr bwMode="auto">
              <a:xfrm>
                <a:off x="0" y="133350"/>
                <a:ext cx="981075" cy="333375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</p:grpSp>
        <p:pic>
          <p:nvPicPr>
            <p:cNvPr id="8" name="Picture 2" descr="Ministerio... - Ministerio Agricultura y Ganadería Ecuador">
              <a:extLst>
                <a:ext uri="{FF2B5EF4-FFF2-40B4-BE49-F238E27FC236}">
                  <a16:creationId xmlns:a16="http://schemas.microsoft.com/office/drawing/2014/main" id="{2EF8B351-988D-3457-5336-946405E8AAA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159" b="37810"/>
            <a:stretch/>
          </p:blipFill>
          <p:spPr bwMode="auto">
            <a:xfrm>
              <a:off x="9966817" y="368846"/>
              <a:ext cx="2143125" cy="7293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6C4565CD-10F7-8CE4-9D47-13477903AA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5528945"/>
              </p:ext>
            </p:extLst>
          </p:nvPr>
        </p:nvGraphicFramePr>
        <p:xfrm>
          <a:off x="511630" y="1458685"/>
          <a:ext cx="11125200" cy="523240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633756">
                  <a:extLst>
                    <a:ext uri="{9D8B030D-6E8A-4147-A177-3AD203B41FA5}">
                      <a16:colId xmlns:a16="http://schemas.microsoft.com/office/drawing/2014/main" val="771421951"/>
                    </a:ext>
                  </a:extLst>
                </a:gridCol>
                <a:gridCol w="5894890">
                  <a:extLst>
                    <a:ext uri="{9D8B030D-6E8A-4147-A177-3AD203B41FA5}">
                      <a16:colId xmlns:a16="http://schemas.microsoft.com/office/drawing/2014/main" val="3598999811"/>
                    </a:ext>
                  </a:extLst>
                </a:gridCol>
                <a:gridCol w="3596554">
                  <a:extLst>
                    <a:ext uri="{9D8B030D-6E8A-4147-A177-3AD203B41FA5}">
                      <a16:colId xmlns:a16="http://schemas.microsoft.com/office/drawing/2014/main" val="3815888073"/>
                    </a:ext>
                  </a:extLst>
                </a:gridCol>
              </a:tblGrid>
              <a:tr h="497921">
                <a:tc gridSpan="2">
                  <a:txBody>
                    <a:bodyPr/>
                    <a:lstStyle/>
                    <a:p>
                      <a:pPr marL="332740" marR="325755" algn="ctr">
                        <a:spcBef>
                          <a:spcPts val="225"/>
                        </a:spcBef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</a:rPr>
                        <a:t>Día 2: Miércoles 23 de noviembre de 2022</a:t>
                      </a:r>
                      <a:endParaRPr lang="es-AR" sz="16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08330" marR="606425" algn="ctr">
                        <a:spcBef>
                          <a:spcPts val="225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Lugar: Auditorio Ministerio de Agricultura - Quito</a:t>
                      </a:r>
                      <a:endParaRPr lang="es-AR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15221284"/>
                  </a:ext>
                </a:extLst>
              </a:tr>
              <a:tr h="344626">
                <a:tc>
                  <a:txBody>
                    <a:bodyPr/>
                    <a:lstStyle/>
                    <a:p>
                      <a:pPr marL="78105" marR="72390" algn="ctr">
                        <a:spcBef>
                          <a:spcPts val="225"/>
                        </a:spcBef>
                        <a:spcAft>
                          <a:spcPts val="0"/>
                        </a:spcAft>
                      </a:pPr>
                      <a:r>
                        <a:rPr lang="es-ES" sz="1600" b="0" i="1" dirty="0">
                          <a:effectLst/>
                        </a:rPr>
                        <a:t>Hora</a:t>
                      </a:r>
                      <a:endParaRPr lang="es-AR" sz="1600" b="0" i="1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32740" marR="325755" algn="ctr">
                        <a:spcBef>
                          <a:spcPts val="225"/>
                        </a:spcBef>
                        <a:spcAft>
                          <a:spcPts val="0"/>
                        </a:spcAft>
                      </a:pPr>
                      <a:r>
                        <a:rPr lang="es-ES" sz="1600" b="0" i="1" dirty="0">
                          <a:effectLst/>
                        </a:rPr>
                        <a:t>Actividad/metodología</a:t>
                      </a:r>
                      <a:endParaRPr lang="es-AR" sz="1600" b="0" i="1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8330" marR="606425" algn="ctr">
                        <a:spcBef>
                          <a:spcPts val="225"/>
                        </a:spcBef>
                        <a:spcAft>
                          <a:spcPts val="0"/>
                        </a:spcAft>
                      </a:pPr>
                      <a:r>
                        <a:rPr lang="es-ES" sz="1600" b="0" i="1" dirty="0">
                          <a:effectLst/>
                        </a:rPr>
                        <a:t>Responsables/Insumos</a:t>
                      </a:r>
                      <a:endParaRPr lang="es-AR" sz="1600" b="0" i="1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644381333"/>
                  </a:ext>
                </a:extLst>
              </a:tr>
              <a:tr h="497921">
                <a:tc>
                  <a:txBody>
                    <a:bodyPr/>
                    <a:lstStyle/>
                    <a:p>
                      <a:pPr marR="72390" algn="ctr">
                        <a:spcBef>
                          <a:spcPts val="215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08:30 - 08:45 am</a:t>
                      </a:r>
                      <a:endParaRPr lang="es-AR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15"/>
                        </a:spcBef>
                      </a:pPr>
                      <a:r>
                        <a:rPr lang="es-ES" sz="1600" dirty="0">
                          <a:effectLst/>
                        </a:rPr>
                        <a:t>Registro de participantes, Bienvenida, socialización de agenda y resumen 1° jornada</a:t>
                      </a:r>
                      <a:endParaRPr lang="es-AR" sz="16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08330" marR="603250" algn="ctr">
                        <a:spcBef>
                          <a:spcPts val="215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Juliana Albertengo - ICCI</a:t>
                      </a:r>
                      <a:endParaRPr lang="es-AR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85737995"/>
                  </a:ext>
                </a:extLst>
              </a:tr>
              <a:tr h="497921">
                <a:tc>
                  <a:txBody>
                    <a:bodyPr/>
                    <a:lstStyle/>
                    <a:p>
                      <a:pPr marR="72390" algn="ctr">
                        <a:spcBef>
                          <a:spcPts val="215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08:45 - 09:15 am</a:t>
                      </a:r>
                      <a:endParaRPr lang="es-AR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15"/>
                        </a:spcBef>
                      </a:pPr>
                      <a:r>
                        <a:rPr lang="es-ES" sz="1600" dirty="0">
                          <a:effectLst/>
                        </a:rPr>
                        <a:t>Presentación de actividades del Programa Amazonia sin Fuego Ecuador</a:t>
                      </a:r>
                      <a:endParaRPr lang="es-AR" sz="16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08330" marR="603250" algn="ctr">
                        <a:spcBef>
                          <a:spcPts val="215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Daniel Segura - PASF</a:t>
                      </a:r>
                      <a:endParaRPr lang="es-AR" sz="16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357798660"/>
                  </a:ext>
                </a:extLst>
              </a:tr>
              <a:tr h="497921">
                <a:tc>
                  <a:txBody>
                    <a:bodyPr/>
                    <a:lstStyle/>
                    <a:p>
                      <a:pPr marR="72390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09:15 - 10:15 am</a:t>
                      </a:r>
                      <a:endParaRPr lang="es-AR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>
                          <a:effectLst/>
                        </a:rPr>
                        <a:t>Agricultura de Conservación en el mundo como alternativa a la labranza y quema</a:t>
                      </a:r>
                      <a:endParaRPr lang="es-AR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08330" marR="603250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</a:rPr>
                        <a:t>Theodor Friedrich (ex representante de la FAO - consultor Internacional)</a:t>
                      </a:r>
                      <a:endParaRPr lang="es-AR" sz="16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887793118"/>
                  </a:ext>
                </a:extLst>
              </a:tr>
              <a:tr h="344626">
                <a:tc gridSpan="3">
                  <a:txBody>
                    <a:bodyPr/>
                    <a:lstStyle/>
                    <a:p>
                      <a:pPr marL="608330" marR="603250" algn="ctr">
                        <a:spcBef>
                          <a:spcPts val="215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Refrigerio</a:t>
                      </a:r>
                      <a:endParaRPr lang="es-AR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608330" marR="603250" algn="ctr">
                        <a:spcBef>
                          <a:spcPts val="215"/>
                        </a:spcBef>
                        <a:spcAft>
                          <a:spcPts val="0"/>
                        </a:spcAft>
                      </a:pPr>
                      <a:endParaRPr lang="es-AR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84698261"/>
                  </a:ext>
                </a:extLst>
              </a:tr>
              <a:tr h="248960">
                <a:tc>
                  <a:txBody>
                    <a:bodyPr/>
                    <a:lstStyle/>
                    <a:p>
                      <a:pPr marR="70485" algn="ctr"/>
                      <a:r>
                        <a:rPr lang="es-ES" sz="1600">
                          <a:effectLst/>
                        </a:rPr>
                        <a:t>10:30 - 10:45 am</a:t>
                      </a:r>
                      <a:endParaRPr lang="es-AR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5"/>
                        </a:spcBef>
                      </a:pPr>
                      <a:r>
                        <a:rPr lang="es-ES" sz="1600" dirty="0">
                          <a:effectLst/>
                        </a:rPr>
                        <a:t>Próximos pasos – Nuevo proyecto 2023</a:t>
                      </a:r>
                      <a:endParaRPr lang="es-AR" sz="16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08330" marR="603250" algn="ctr"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Juliana Albertengo - ICCI</a:t>
                      </a:r>
                      <a:endParaRPr lang="es-AR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272432133"/>
                  </a:ext>
                </a:extLst>
              </a:tr>
              <a:tr h="344626">
                <a:tc>
                  <a:txBody>
                    <a:bodyPr/>
                    <a:lstStyle/>
                    <a:p>
                      <a:pPr marR="70485"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10:45 - 11:15 am</a:t>
                      </a:r>
                      <a:endParaRPr lang="es-AR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</a:pPr>
                      <a:r>
                        <a:rPr lang="es-ES" sz="1600" dirty="0">
                          <a:effectLst/>
                        </a:rPr>
                        <a:t>Espacio de discusión</a:t>
                      </a:r>
                      <a:endParaRPr lang="es-AR" sz="16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08330" marR="603250"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Participantes</a:t>
                      </a:r>
                      <a:endParaRPr lang="es-AR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967654850"/>
                  </a:ext>
                </a:extLst>
              </a:tr>
              <a:tr h="1724281">
                <a:tc>
                  <a:txBody>
                    <a:bodyPr/>
                    <a:lstStyle/>
                    <a:p>
                      <a:pPr marR="70485" algn="ctr">
                        <a:spcBef>
                          <a:spcPts val="215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11:15 - 12:30 pm</a:t>
                      </a:r>
                      <a:endParaRPr lang="es-AR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15"/>
                        </a:spcBef>
                      </a:pPr>
                      <a:r>
                        <a:rPr lang="es-ES" sz="1600">
                          <a:effectLst/>
                        </a:rPr>
                        <a:t>Conclusiones y cierre del evento:</a:t>
                      </a:r>
                      <a:endParaRPr lang="es-AR" sz="1600">
                        <a:effectLst/>
                      </a:endParaRPr>
                    </a:p>
                    <a:p>
                      <a:pPr marL="342900" lvl="0" indent="-342900">
                        <a:spcBef>
                          <a:spcPts val="215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558800" algn="l"/>
                        </a:tabLst>
                      </a:pPr>
                      <a:r>
                        <a:rPr lang="es-ES" sz="1600">
                          <a:effectLst/>
                        </a:rPr>
                        <a:t>Intervención de representante Ministerio de Agricultura y Ganadería</a:t>
                      </a:r>
                      <a:endParaRPr lang="es-AR" sz="1600">
                        <a:effectLst/>
                      </a:endParaRPr>
                    </a:p>
                    <a:p>
                      <a:pPr marL="342900" lvl="0" indent="-342900">
                        <a:spcBef>
                          <a:spcPts val="215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558800" algn="l"/>
                        </a:tabLst>
                      </a:pPr>
                      <a:r>
                        <a:rPr lang="es-ES" sz="1600">
                          <a:effectLst/>
                        </a:rPr>
                        <a:t>Intervención de representante MAATE</a:t>
                      </a:r>
                      <a:endParaRPr lang="es-AR" sz="1600">
                        <a:effectLst/>
                      </a:endParaRPr>
                    </a:p>
                    <a:p>
                      <a:pPr marL="342900" lvl="0" indent="-342900">
                        <a:spcBef>
                          <a:spcPts val="215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558800" algn="l"/>
                        </a:tabLst>
                      </a:pPr>
                      <a:r>
                        <a:rPr lang="es-ES" sz="1600">
                          <a:effectLst/>
                        </a:rPr>
                        <a:t>Intervención de representante USFS</a:t>
                      </a:r>
                      <a:endParaRPr lang="es-AR" sz="1600">
                        <a:effectLst/>
                      </a:endParaRPr>
                    </a:p>
                    <a:p>
                      <a:pPr marL="342900" lvl="0" indent="-342900">
                        <a:spcBef>
                          <a:spcPts val="215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558800" algn="l"/>
                        </a:tabLst>
                      </a:pPr>
                      <a:r>
                        <a:rPr lang="es-ES" sz="1600">
                          <a:effectLst/>
                        </a:rPr>
                        <a:t>Intervención de representante ICCI</a:t>
                      </a:r>
                      <a:endParaRPr lang="es-AR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08330" marR="603250" algn="ctr">
                        <a:spcBef>
                          <a:spcPts val="215"/>
                        </a:spcBef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</a:rPr>
                        <a:t> </a:t>
                      </a:r>
                      <a:endParaRPr lang="es-AR" sz="1600" dirty="0">
                        <a:effectLst/>
                      </a:endParaRPr>
                    </a:p>
                    <a:p>
                      <a:pPr marL="608330" marR="603250" algn="ctr">
                        <a:spcBef>
                          <a:spcPts val="215"/>
                        </a:spcBef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</a:rPr>
                        <a:t>MAG</a:t>
                      </a:r>
                      <a:endParaRPr lang="es-AR" sz="1600" dirty="0">
                        <a:effectLst/>
                      </a:endParaRPr>
                    </a:p>
                    <a:p>
                      <a:pPr marL="608330" marR="603250" algn="ctr">
                        <a:spcBef>
                          <a:spcPts val="215"/>
                        </a:spcBef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</a:rPr>
                        <a:t> </a:t>
                      </a:r>
                      <a:endParaRPr lang="es-AR" sz="1600" dirty="0">
                        <a:effectLst/>
                      </a:endParaRPr>
                    </a:p>
                    <a:p>
                      <a:pPr marL="608330" marR="603250" algn="ctr">
                        <a:spcBef>
                          <a:spcPts val="215"/>
                        </a:spcBef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</a:rPr>
                        <a:t>MAATE</a:t>
                      </a:r>
                      <a:endParaRPr lang="es-AR" sz="1600" dirty="0">
                        <a:effectLst/>
                      </a:endParaRPr>
                    </a:p>
                    <a:p>
                      <a:pPr marL="608330" marR="603250" algn="ctr">
                        <a:spcBef>
                          <a:spcPts val="215"/>
                        </a:spcBef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</a:rPr>
                        <a:t>USFS</a:t>
                      </a:r>
                      <a:endParaRPr lang="es-AR" sz="1600" dirty="0">
                        <a:effectLst/>
                      </a:endParaRPr>
                    </a:p>
                    <a:p>
                      <a:pPr marL="608330" marR="603250" algn="ctr">
                        <a:spcBef>
                          <a:spcPts val="215"/>
                        </a:spcBef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</a:rPr>
                        <a:t>ICCI</a:t>
                      </a:r>
                      <a:endParaRPr lang="es-AR" sz="16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5463231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110497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346</Words>
  <Application>Microsoft Office PowerPoint</Application>
  <PresentationFormat>Panorámica</PresentationFormat>
  <Paragraphs>75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Symbol</vt:lpstr>
      <vt:lpstr>Times New Roman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Juliana Albertengo</dc:creator>
  <cp:lastModifiedBy>Juliana Albertengo</cp:lastModifiedBy>
  <cp:revision>1</cp:revision>
  <dcterms:created xsi:type="dcterms:W3CDTF">2022-11-19T18:38:00Z</dcterms:created>
  <dcterms:modified xsi:type="dcterms:W3CDTF">2022-11-19T18:42:59Z</dcterms:modified>
</cp:coreProperties>
</file>